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67"/>
  </p:notesMasterIdLst>
  <p:sldIdLst>
    <p:sldId id="322" r:id="rId2"/>
    <p:sldId id="256" r:id="rId3"/>
    <p:sldId id="323" r:id="rId4"/>
    <p:sldId id="324" r:id="rId5"/>
    <p:sldId id="257" r:id="rId6"/>
    <p:sldId id="269" r:id="rId7"/>
    <p:sldId id="258" r:id="rId8"/>
    <p:sldId id="272" r:id="rId9"/>
    <p:sldId id="264" r:id="rId10"/>
    <p:sldId id="259" r:id="rId11"/>
    <p:sldId id="261" r:id="rId12"/>
    <p:sldId id="283" r:id="rId13"/>
    <p:sldId id="270" r:id="rId14"/>
    <p:sldId id="271" r:id="rId15"/>
    <p:sldId id="285" r:id="rId16"/>
    <p:sldId id="287" r:id="rId17"/>
    <p:sldId id="288" r:id="rId18"/>
    <p:sldId id="289" r:id="rId19"/>
    <p:sldId id="290" r:id="rId20"/>
    <p:sldId id="286" r:id="rId21"/>
    <p:sldId id="273" r:id="rId22"/>
    <p:sldId id="292" r:id="rId23"/>
    <p:sldId id="291" r:id="rId24"/>
    <p:sldId id="275" r:id="rId25"/>
    <p:sldId id="280" r:id="rId26"/>
    <p:sldId id="294" r:id="rId27"/>
    <p:sldId id="276" r:id="rId28"/>
    <p:sldId id="282" r:id="rId29"/>
    <p:sldId id="293" r:id="rId30"/>
    <p:sldId id="262" r:id="rId31"/>
    <p:sldId id="277" r:id="rId32"/>
    <p:sldId id="274" r:id="rId33"/>
    <p:sldId id="295" r:id="rId34"/>
    <p:sldId id="296" r:id="rId35"/>
    <p:sldId id="297" r:id="rId36"/>
    <p:sldId id="278" r:id="rId37"/>
    <p:sldId id="265" r:id="rId38"/>
    <p:sldId id="298" r:id="rId39"/>
    <p:sldId id="299" r:id="rId40"/>
    <p:sldId id="300" r:id="rId41"/>
    <p:sldId id="301" r:id="rId42"/>
    <p:sldId id="302" r:id="rId43"/>
    <p:sldId id="303" r:id="rId44"/>
    <p:sldId id="304" r:id="rId45"/>
    <p:sldId id="305" r:id="rId46"/>
    <p:sldId id="306" r:id="rId47"/>
    <p:sldId id="307" r:id="rId48"/>
    <p:sldId id="308" r:id="rId49"/>
    <p:sldId id="314" r:id="rId50"/>
    <p:sldId id="266" r:id="rId51"/>
    <p:sldId id="310" r:id="rId52"/>
    <p:sldId id="309" r:id="rId53"/>
    <p:sldId id="311" r:id="rId54"/>
    <p:sldId id="267" r:id="rId55"/>
    <p:sldId id="313" r:id="rId56"/>
    <p:sldId id="315" r:id="rId57"/>
    <p:sldId id="268" r:id="rId58"/>
    <p:sldId id="316" r:id="rId59"/>
    <p:sldId id="317" r:id="rId60"/>
    <p:sldId id="318" r:id="rId61"/>
    <p:sldId id="319" r:id="rId62"/>
    <p:sldId id="320" r:id="rId63"/>
    <p:sldId id="321" r:id="rId64"/>
    <p:sldId id="260" r:id="rId65"/>
    <p:sldId id="2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685A"/>
    <a:srgbClr val="94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406" autoAdjust="0"/>
  </p:normalViewPr>
  <p:slideViewPr>
    <p:cSldViewPr snapToGrid="0">
      <p:cViewPr varScale="1">
        <p:scale>
          <a:sx n="74" d="100"/>
          <a:sy n="74" d="100"/>
        </p:scale>
        <p:origin x="1992"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88CF0-C984-4A34-AAFC-313BDFFF26F7}" type="doc">
      <dgm:prSet loTypeId="urn:microsoft.com/office/officeart/2005/8/layout/hProcess11" loCatId="process" qsTypeId="urn:microsoft.com/office/officeart/2005/8/quickstyle/simple1" qsCatId="simple" csTypeId="urn:microsoft.com/office/officeart/2005/8/colors/accent1_2" csCatId="accent1" phldr="1"/>
      <dgm:spPr/>
    </dgm:pt>
    <dgm:pt modelId="{35B31F13-C60E-49DB-A9F1-E913BA0AE642}">
      <dgm:prSet phldrT="[Text]"/>
      <dgm:spPr>
        <a:solidFill>
          <a:schemeClr val="accent6">
            <a:lumMod val="60000"/>
            <a:lumOff val="40000"/>
          </a:schemeClr>
        </a:solidFill>
      </dgm:spPr>
      <dgm:t>
        <a:bodyPr/>
        <a:lstStyle/>
        <a:p>
          <a:r>
            <a:rPr lang="en-US" dirty="0" smtClean="0"/>
            <a:t>Ethan </a:t>
          </a:r>
          <a:r>
            <a:rPr lang="en-US" dirty="0" err="1" smtClean="0"/>
            <a:t>Marcotte</a:t>
          </a:r>
          <a:r>
            <a:rPr lang="en-US" dirty="0" smtClean="0"/>
            <a:t> – </a:t>
          </a:r>
          <a:r>
            <a:rPr lang="en-US" i="1" dirty="0" smtClean="0"/>
            <a:t>Responsive Web Design</a:t>
          </a:r>
          <a:endParaRPr lang="en-US" i="1" dirty="0"/>
        </a:p>
      </dgm:t>
    </dgm:pt>
    <dgm:pt modelId="{DA8E3F6B-CC3C-4920-B53E-DFD521578513}" type="parTrans" cxnId="{D74699EB-88D8-4B03-81EA-80262298F4D9}">
      <dgm:prSet/>
      <dgm:spPr/>
      <dgm:t>
        <a:bodyPr/>
        <a:lstStyle/>
        <a:p>
          <a:endParaRPr lang="en-US"/>
        </a:p>
      </dgm:t>
    </dgm:pt>
    <dgm:pt modelId="{9E39C392-E683-4327-94D9-124D1B5403F5}" type="sibTrans" cxnId="{D74699EB-88D8-4B03-81EA-80262298F4D9}">
      <dgm:prSet/>
      <dgm:spPr/>
      <dgm:t>
        <a:bodyPr/>
        <a:lstStyle/>
        <a:p>
          <a:endParaRPr lang="en-US"/>
        </a:p>
      </dgm:t>
    </dgm:pt>
    <dgm:pt modelId="{2FC2C0B1-6B5E-41DB-BBF3-B4B82A9EC97A}">
      <dgm:prSet phldrT="[Text]"/>
      <dgm:spPr/>
      <dgm:t>
        <a:bodyPr/>
        <a:lstStyle/>
        <a:p>
          <a:r>
            <a:rPr lang="en-US" dirty="0" smtClean="0"/>
            <a:t>Jason Grigsby – </a:t>
          </a:r>
          <a:r>
            <a:rPr lang="en-US" i="1" dirty="0" smtClean="0"/>
            <a:t>CSS Media Query for Mobile is Fool’s Gold</a:t>
          </a:r>
          <a:endParaRPr lang="en-US" i="1" dirty="0"/>
        </a:p>
      </dgm:t>
    </dgm:pt>
    <dgm:pt modelId="{4BA1513C-8CCF-4A06-ACB4-3862E2298CD0}" type="parTrans" cxnId="{65FED0F9-5037-4932-A8FE-1394C87231C3}">
      <dgm:prSet/>
      <dgm:spPr/>
      <dgm:t>
        <a:bodyPr/>
        <a:lstStyle/>
        <a:p>
          <a:endParaRPr lang="en-US"/>
        </a:p>
      </dgm:t>
    </dgm:pt>
    <dgm:pt modelId="{EAA13FF6-CDD5-4FEB-9466-07EBC71FBF63}" type="sibTrans" cxnId="{65FED0F9-5037-4932-A8FE-1394C87231C3}">
      <dgm:prSet/>
      <dgm:spPr/>
      <dgm:t>
        <a:bodyPr/>
        <a:lstStyle/>
        <a:p>
          <a:endParaRPr lang="en-US"/>
        </a:p>
      </dgm:t>
    </dgm:pt>
    <dgm:pt modelId="{87AC0B72-5F51-487A-B66F-02463A1A0FA0}">
      <dgm:prSet phldrT="[Text]"/>
      <dgm:spPr/>
      <dgm:t>
        <a:bodyPr/>
        <a:lstStyle/>
        <a:p>
          <a:r>
            <a:rPr lang="en-US" dirty="0" smtClean="0"/>
            <a:t>Approx. 2.9e+9 articles, galleries, samples, </a:t>
          </a:r>
          <a:r>
            <a:rPr lang="en-US" dirty="0" err="1" smtClean="0"/>
            <a:t>etc</a:t>
          </a:r>
          <a:endParaRPr lang="en-US" dirty="0"/>
        </a:p>
      </dgm:t>
    </dgm:pt>
    <dgm:pt modelId="{DB785A18-DEF4-4808-9231-D645D077F254}" type="parTrans" cxnId="{94697E67-BAD8-4762-8F0A-E67196EA4602}">
      <dgm:prSet/>
      <dgm:spPr/>
      <dgm:t>
        <a:bodyPr/>
        <a:lstStyle/>
        <a:p>
          <a:endParaRPr lang="en-US"/>
        </a:p>
      </dgm:t>
    </dgm:pt>
    <dgm:pt modelId="{EB17FA27-0415-4857-BD5A-B6033CB59340}" type="sibTrans" cxnId="{94697E67-BAD8-4762-8F0A-E67196EA4602}">
      <dgm:prSet/>
      <dgm:spPr/>
      <dgm:t>
        <a:bodyPr/>
        <a:lstStyle/>
        <a:p>
          <a:endParaRPr lang="en-US"/>
        </a:p>
      </dgm:t>
    </dgm:pt>
    <dgm:pt modelId="{38B1DC17-0A31-47C3-82A5-183415E11E56}">
      <dgm:prSet phldrT="[Text]"/>
      <dgm:spPr>
        <a:solidFill>
          <a:schemeClr val="accent6">
            <a:lumMod val="60000"/>
            <a:lumOff val="40000"/>
          </a:schemeClr>
        </a:solidFill>
      </dgm:spPr>
      <dgm:t>
        <a:bodyPr/>
        <a:lstStyle/>
        <a:p>
          <a:r>
            <a:rPr lang="en-US" dirty="0" smtClean="0"/>
            <a:t>May 2010</a:t>
          </a:r>
          <a:endParaRPr lang="en-US" dirty="0"/>
        </a:p>
      </dgm:t>
    </dgm:pt>
    <dgm:pt modelId="{B0BA6C05-6A76-4ED7-AC23-76B00EEF5570}" type="parTrans" cxnId="{1A97F4C5-2591-4428-856C-22244A951418}">
      <dgm:prSet/>
      <dgm:spPr/>
      <dgm:t>
        <a:bodyPr/>
        <a:lstStyle/>
        <a:p>
          <a:endParaRPr lang="en-US"/>
        </a:p>
      </dgm:t>
    </dgm:pt>
    <dgm:pt modelId="{5380057E-7629-4D46-9D1C-DB8395E7560A}" type="sibTrans" cxnId="{1A97F4C5-2591-4428-856C-22244A951418}">
      <dgm:prSet/>
      <dgm:spPr/>
      <dgm:t>
        <a:bodyPr/>
        <a:lstStyle/>
        <a:p>
          <a:endParaRPr lang="en-US"/>
        </a:p>
      </dgm:t>
    </dgm:pt>
    <dgm:pt modelId="{DC874624-6638-41B3-8D16-B1C07F67DB0C}">
      <dgm:prSet phldrT="[Text]"/>
      <dgm:spPr/>
      <dgm:t>
        <a:bodyPr/>
        <a:lstStyle/>
        <a:p>
          <a:r>
            <a:rPr lang="en-US" i="0" dirty="0" smtClean="0"/>
            <a:t>John </a:t>
          </a:r>
          <a:r>
            <a:rPr lang="en-US" i="0" dirty="0" err="1" smtClean="0"/>
            <a:t>Allsopp</a:t>
          </a:r>
          <a:r>
            <a:rPr lang="en-US" i="0" dirty="0" smtClean="0"/>
            <a:t> – </a:t>
          </a:r>
          <a:r>
            <a:rPr lang="en-US" i="1" dirty="0" smtClean="0"/>
            <a:t>A Dao of Web Design</a:t>
          </a:r>
          <a:endParaRPr lang="en-US" i="1" dirty="0"/>
        </a:p>
      </dgm:t>
    </dgm:pt>
    <dgm:pt modelId="{65501B12-D1E4-4CE2-8B1A-225FEED22743}" type="parTrans" cxnId="{4AA90CD5-DDAC-4E58-B7D4-849491B04D67}">
      <dgm:prSet/>
      <dgm:spPr/>
      <dgm:t>
        <a:bodyPr/>
        <a:lstStyle/>
        <a:p>
          <a:endParaRPr lang="en-US"/>
        </a:p>
      </dgm:t>
    </dgm:pt>
    <dgm:pt modelId="{772D40DB-F6C3-443E-85D1-89D4DA1B7044}" type="sibTrans" cxnId="{4AA90CD5-DDAC-4E58-B7D4-849491B04D67}">
      <dgm:prSet/>
      <dgm:spPr/>
      <dgm:t>
        <a:bodyPr/>
        <a:lstStyle/>
        <a:p>
          <a:endParaRPr lang="en-US"/>
        </a:p>
      </dgm:t>
    </dgm:pt>
    <dgm:pt modelId="{72F67B8F-FEE2-49E6-B2D6-9286D4D63D96}">
      <dgm:prSet phldrT="[Text]"/>
      <dgm:spPr/>
      <dgm:t>
        <a:bodyPr/>
        <a:lstStyle/>
        <a:p>
          <a:r>
            <a:rPr lang="en-US" i="0" dirty="0" smtClean="0"/>
            <a:t>April 2000</a:t>
          </a:r>
          <a:endParaRPr lang="en-US" i="0" dirty="0"/>
        </a:p>
      </dgm:t>
    </dgm:pt>
    <dgm:pt modelId="{42962DC3-87F8-4C85-B4F3-0FEC00D47A85}" type="parTrans" cxnId="{E762E23F-1B27-470B-9567-BD8630844235}">
      <dgm:prSet/>
      <dgm:spPr/>
      <dgm:t>
        <a:bodyPr/>
        <a:lstStyle/>
        <a:p>
          <a:endParaRPr lang="en-US"/>
        </a:p>
      </dgm:t>
    </dgm:pt>
    <dgm:pt modelId="{01F13543-C5A5-48F3-B8A1-DD305F21FCBE}" type="sibTrans" cxnId="{E762E23F-1B27-470B-9567-BD8630844235}">
      <dgm:prSet/>
      <dgm:spPr/>
      <dgm:t>
        <a:bodyPr/>
        <a:lstStyle/>
        <a:p>
          <a:endParaRPr lang="en-US"/>
        </a:p>
      </dgm:t>
    </dgm:pt>
    <dgm:pt modelId="{D3F308CB-43A6-4DCA-A209-A021942E08FB}">
      <dgm:prSet phldrT="[Text]"/>
      <dgm:spPr/>
      <dgm:t>
        <a:bodyPr/>
        <a:lstStyle/>
        <a:p>
          <a:r>
            <a:rPr lang="en-US" dirty="0" smtClean="0"/>
            <a:t>April 2013</a:t>
          </a:r>
          <a:endParaRPr lang="en-US" dirty="0"/>
        </a:p>
      </dgm:t>
    </dgm:pt>
    <dgm:pt modelId="{BC1F1554-A36D-4809-AD9A-E55C9BAB7FE2}" type="parTrans" cxnId="{BDFD141B-7806-4924-BE29-A7AAE1A1961F}">
      <dgm:prSet/>
      <dgm:spPr/>
      <dgm:t>
        <a:bodyPr/>
        <a:lstStyle/>
        <a:p>
          <a:endParaRPr lang="en-US"/>
        </a:p>
      </dgm:t>
    </dgm:pt>
    <dgm:pt modelId="{332D2F65-5895-4394-8B21-B5AAAD65AEB9}" type="sibTrans" cxnId="{BDFD141B-7806-4924-BE29-A7AAE1A1961F}">
      <dgm:prSet/>
      <dgm:spPr/>
      <dgm:t>
        <a:bodyPr/>
        <a:lstStyle/>
        <a:p>
          <a:endParaRPr lang="en-US"/>
        </a:p>
      </dgm:t>
    </dgm:pt>
    <dgm:pt modelId="{3B69B63C-3B01-40C6-8166-BB05AE209EFA}">
      <dgm:prSet phldrT="[Text]"/>
      <dgm:spPr/>
      <dgm:t>
        <a:bodyPr/>
        <a:lstStyle/>
        <a:p>
          <a:r>
            <a:rPr lang="en-US" dirty="0" smtClean="0"/>
            <a:t>August 2010</a:t>
          </a:r>
          <a:endParaRPr lang="en-US" dirty="0"/>
        </a:p>
      </dgm:t>
    </dgm:pt>
    <dgm:pt modelId="{B5344DBD-5FFF-4C1B-8A20-58741DA65F9C}" type="parTrans" cxnId="{15CA432E-9D87-4CB8-A4D1-114467115C62}">
      <dgm:prSet/>
      <dgm:spPr/>
      <dgm:t>
        <a:bodyPr/>
        <a:lstStyle/>
        <a:p>
          <a:endParaRPr lang="en-US"/>
        </a:p>
      </dgm:t>
    </dgm:pt>
    <dgm:pt modelId="{2868B673-0B0F-48E7-87E0-329F805F4323}" type="sibTrans" cxnId="{15CA432E-9D87-4CB8-A4D1-114467115C62}">
      <dgm:prSet/>
      <dgm:spPr/>
      <dgm:t>
        <a:bodyPr/>
        <a:lstStyle/>
        <a:p>
          <a:endParaRPr lang="en-US"/>
        </a:p>
      </dgm:t>
    </dgm:pt>
    <dgm:pt modelId="{E983D070-B464-47F2-94E8-4F68084EF140}">
      <dgm:prSet phldrT="[Text]"/>
      <dgm:spPr/>
      <dgm:t>
        <a:bodyPr/>
        <a:lstStyle/>
        <a:p>
          <a:r>
            <a:rPr lang="en-US" dirty="0" smtClean="0"/>
            <a:t>Luke </a:t>
          </a:r>
          <a:r>
            <a:rPr lang="en-US" dirty="0" err="1" smtClean="0"/>
            <a:t>Wroblewski</a:t>
          </a:r>
          <a:r>
            <a:rPr lang="en-US" dirty="0" smtClean="0"/>
            <a:t> –</a:t>
          </a:r>
          <a:r>
            <a:rPr lang="en-US" i="1" dirty="0" smtClean="0"/>
            <a:t>Mobile First</a:t>
          </a:r>
          <a:endParaRPr lang="en-US" i="1" dirty="0"/>
        </a:p>
      </dgm:t>
    </dgm:pt>
    <dgm:pt modelId="{8548BAA8-A8DB-4590-B755-26EE2AB683EA}" type="parTrans" cxnId="{811D6C03-371B-44E3-ABCF-82BC26F0EE54}">
      <dgm:prSet/>
      <dgm:spPr/>
      <dgm:t>
        <a:bodyPr/>
        <a:lstStyle/>
        <a:p>
          <a:endParaRPr lang="en-US"/>
        </a:p>
      </dgm:t>
    </dgm:pt>
    <dgm:pt modelId="{5405431F-4156-4C6F-BBC2-A66FBDC384F8}" type="sibTrans" cxnId="{811D6C03-371B-44E3-ABCF-82BC26F0EE54}">
      <dgm:prSet/>
      <dgm:spPr/>
      <dgm:t>
        <a:bodyPr/>
        <a:lstStyle/>
        <a:p>
          <a:endParaRPr lang="en-US"/>
        </a:p>
      </dgm:t>
    </dgm:pt>
    <dgm:pt modelId="{8A1A4BA2-0785-4E01-B2FF-6B57F2F8E052}">
      <dgm:prSet/>
      <dgm:spPr/>
      <dgm:t>
        <a:bodyPr/>
        <a:lstStyle/>
        <a:p>
          <a:r>
            <a:rPr lang="en-US" dirty="0" smtClean="0"/>
            <a:t>October 2011</a:t>
          </a:r>
          <a:endParaRPr lang="en-US" dirty="0"/>
        </a:p>
      </dgm:t>
    </dgm:pt>
    <dgm:pt modelId="{B203457F-1185-42B3-8EC0-4630178A8770}" type="parTrans" cxnId="{D04B6D65-3CE1-41B4-B766-694C95B11723}">
      <dgm:prSet/>
      <dgm:spPr/>
      <dgm:t>
        <a:bodyPr/>
        <a:lstStyle/>
        <a:p>
          <a:endParaRPr lang="en-US"/>
        </a:p>
      </dgm:t>
    </dgm:pt>
    <dgm:pt modelId="{13E537A5-2762-4021-9AC9-9E92BEDAEBBE}" type="sibTrans" cxnId="{D04B6D65-3CE1-41B4-B766-694C95B11723}">
      <dgm:prSet/>
      <dgm:spPr/>
      <dgm:t>
        <a:bodyPr/>
        <a:lstStyle/>
        <a:p>
          <a:endParaRPr lang="en-US"/>
        </a:p>
      </dgm:t>
    </dgm:pt>
    <dgm:pt modelId="{8E01383D-C2EE-4849-BC9D-721A863F9881}" type="pres">
      <dgm:prSet presAssocID="{17B88CF0-C984-4A34-AAFC-313BDFFF26F7}" presName="Name0" presStyleCnt="0">
        <dgm:presLayoutVars>
          <dgm:dir/>
          <dgm:resizeHandles val="exact"/>
        </dgm:presLayoutVars>
      </dgm:prSet>
      <dgm:spPr/>
    </dgm:pt>
    <dgm:pt modelId="{03FE2644-10F5-47EB-80F3-068A57DD88DF}" type="pres">
      <dgm:prSet presAssocID="{17B88CF0-C984-4A34-AAFC-313BDFFF26F7}" presName="arrow" presStyleLbl="bgShp" presStyleIdx="0" presStyleCnt="1"/>
      <dgm:spPr/>
    </dgm:pt>
    <dgm:pt modelId="{CB61C219-B24C-4CA1-86E7-5C664A9E3631}" type="pres">
      <dgm:prSet presAssocID="{17B88CF0-C984-4A34-AAFC-313BDFFF26F7}" presName="points" presStyleCnt="0"/>
      <dgm:spPr/>
    </dgm:pt>
    <dgm:pt modelId="{7E46F342-12DB-4444-B7EF-7F52EC92978F}" type="pres">
      <dgm:prSet presAssocID="{DC874624-6638-41B3-8D16-B1C07F67DB0C}" presName="compositeA" presStyleCnt="0"/>
      <dgm:spPr/>
    </dgm:pt>
    <dgm:pt modelId="{58552593-D6A7-4533-B791-C13C34AB9641}" type="pres">
      <dgm:prSet presAssocID="{DC874624-6638-41B3-8D16-B1C07F67DB0C}" presName="textA" presStyleLbl="revTx" presStyleIdx="0" presStyleCnt="5">
        <dgm:presLayoutVars>
          <dgm:bulletEnabled val="1"/>
        </dgm:presLayoutVars>
      </dgm:prSet>
      <dgm:spPr/>
      <dgm:t>
        <a:bodyPr/>
        <a:lstStyle/>
        <a:p>
          <a:endParaRPr lang="en-US"/>
        </a:p>
      </dgm:t>
    </dgm:pt>
    <dgm:pt modelId="{D79B8139-972E-4BF2-A5EA-AB1BAA2D1773}" type="pres">
      <dgm:prSet presAssocID="{DC874624-6638-41B3-8D16-B1C07F67DB0C}" presName="circleA" presStyleLbl="node1" presStyleIdx="0" presStyleCnt="5"/>
      <dgm:spPr/>
    </dgm:pt>
    <dgm:pt modelId="{BC43E1D1-6EE9-4445-9510-1E27B1FABC22}" type="pres">
      <dgm:prSet presAssocID="{DC874624-6638-41B3-8D16-B1C07F67DB0C}" presName="spaceA" presStyleCnt="0"/>
      <dgm:spPr/>
    </dgm:pt>
    <dgm:pt modelId="{45BF4C1F-DC11-4EB6-A051-54DFC183A1A2}" type="pres">
      <dgm:prSet presAssocID="{772D40DB-F6C3-443E-85D1-89D4DA1B7044}" presName="space" presStyleCnt="0"/>
      <dgm:spPr/>
    </dgm:pt>
    <dgm:pt modelId="{F268A174-03D7-4B61-B5EC-C95F037F74B1}" type="pres">
      <dgm:prSet presAssocID="{35B31F13-C60E-49DB-A9F1-E913BA0AE642}" presName="compositeB" presStyleCnt="0"/>
      <dgm:spPr/>
    </dgm:pt>
    <dgm:pt modelId="{C8F6B166-FE49-46A9-95A1-7ED9F83AB600}" type="pres">
      <dgm:prSet presAssocID="{35B31F13-C60E-49DB-A9F1-E913BA0AE642}" presName="textB" presStyleLbl="revTx" presStyleIdx="1" presStyleCnt="5">
        <dgm:presLayoutVars>
          <dgm:bulletEnabled val="1"/>
        </dgm:presLayoutVars>
      </dgm:prSet>
      <dgm:spPr/>
      <dgm:t>
        <a:bodyPr/>
        <a:lstStyle/>
        <a:p>
          <a:endParaRPr lang="en-US"/>
        </a:p>
      </dgm:t>
    </dgm:pt>
    <dgm:pt modelId="{66C90CDE-A06E-41A4-A5F2-3267D0A1954C}" type="pres">
      <dgm:prSet presAssocID="{35B31F13-C60E-49DB-A9F1-E913BA0AE642}" presName="circleB" presStyleLbl="node1" presStyleIdx="1" presStyleCnt="5"/>
      <dgm:spPr/>
    </dgm:pt>
    <dgm:pt modelId="{F4BEA192-DE0C-432E-B3E8-42D34127C5FE}" type="pres">
      <dgm:prSet presAssocID="{35B31F13-C60E-49DB-A9F1-E913BA0AE642}" presName="spaceB" presStyleCnt="0"/>
      <dgm:spPr/>
    </dgm:pt>
    <dgm:pt modelId="{2E629253-D8C5-4965-A206-8D5CF30FB64F}" type="pres">
      <dgm:prSet presAssocID="{9E39C392-E683-4327-94D9-124D1B5403F5}" presName="space" presStyleCnt="0"/>
      <dgm:spPr/>
    </dgm:pt>
    <dgm:pt modelId="{303AA20E-11A1-4CAD-9253-A31169D02F7C}" type="pres">
      <dgm:prSet presAssocID="{2FC2C0B1-6B5E-41DB-BBF3-B4B82A9EC97A}" presName="compositeA" presStyleCnt="0"/>
      <dgm:spPr/>
    </dgm:pt>
    <dgm:pt modelId="{FFC55768-04BF-49F4-B544-528A1B3FDC97}" type="pres">
      <dgm:prSet presAssocID="{2FC2C0B1-6B5E-41DB-BBF3-B4B82A9EC97A}" presName="textA" presStyleLbl="revTx" presStyleIdx="2" presStyleCnt="5">
        <dgm:presLayoutVars>
          <dgm:bulletEnabled val="1"/>
        </dgm:presLayoutVars>
      </dgm:prSet>
      <dgm:spPr/>
      <dgm:t>
        <a:bodyPr/>
        <a:lstStyle/>
        <a:p>
          <a:endParaRPr lang="en-US"/>
        </a:p>
      </dgm:t>
    </dgm:pt>
    <dgm:pt modelId="{28E71BF3-35B7-4430-9597-50CD5533084A}" type="pres">
      <dgm:prSet presAssocID="{2FC2C0B1-6B5E-41DB-BBF3-B4B82A9EC97A}" presName="circleA" presStyleLbl="node1" presStyleIdx="2" presStyleCnt="5"/>
      <dgm:spPr/>
    </dgm:pt>
    <dgm:pt modelId="{CC5F51C8-3587-4B19-AF7D-13BC251ACB0B}" type="pres">
      <dgm:prSet presAssocID="{2FC2C0B1-6B5E-41DB-BBF3-B4B82A9EC97A}" presName="spaceA" presStyleCnt="0"/>
      <dgm:spPr/>
    </dgm:pt>
    <dgm:pt modelId="{AB5D58F8-EEB0-4A1C-8A02-EE7AF4ADE9AB}" type="pres">
      <dgm:prSet presAssocID="{EAA13FF6-CDD5-4FEB-9466-07EBC71FBF63}" presName="space" presStyleCnt="0"/>
      <dgm:spPr/>
    </dgm:pt>
    <dgm:pt modelId="{5E653019-BA64-4FBA-8BA3-02C1B10FE6DF}" type="pres">
      <dgm:prSet presAssocID="{E983D070-B464-47F2-94E8-4F68084EF140}" presName="compositeB" presStyleCnt="0"/>
      <dgm:spPr/>
    </dgm:pt>
    <dgm:pt modelId="{B14C6C98-4205-4F70-9D3F-189230DCCE11}" type="pres">
      <dgm:prSet presAssocID="{E983D070-B464-47F2-94E8-4F68084EF140}" presName="textB" presStyleLbl="revTx" presStyleIdx="3" presStyleCnt="5">
        <dgm:presLayoutVars>
          <dgm:bulletEnabled val="1"/>
        </dgm:presLayoutVars>
      </dgm:prSet>
      <dgm:spPr/>
      <dgm:t>
        <a:bodyPr/>
        <a:lstStyle/>
        <a:p>
          <a:endParaRPr lang="en-US"/>
        </a:p>
      </dgm:t>
    </dgm:pt>
    <dgm:pt modelId="{A46DA321-5CD1-4EC0-8891-AEB4593796EA}" type="pres">
      <dgm:prSet presAssocID="{E983D070-B464-47F2-94E8-4F68084EF140}" presName="circleB" presStyleLbl="node1" presStyleIdx="3" presStyleCnt="5"/>
      <dgm:spPr/>
    </dgm:pt>
    <dgm:pt modelId="{D930B792-B0EB-4D1A-9EBB-4F4E1D69DF47}" type="pres">
      <dgm:prSet presAssocID="{E983D070-B464-47F2-94E8-4F68084EF140}" presName="spaceB" presStyleCnt="0"/>
      <dgm:spPr/>
    </dgm:pt>
    <dgm:pt modelId="{0F66BAAC-B9E9-4CE6-97D2-F7B77A666681}" type="pres">
      <dgm:prSet presAssocID="{5405431F-4156-4C6F-BBC2-A66FBDC384F8}" presName="space" presStyleCnt="0"/>
      <dgm:spPr/>
    </dgm:pt>
    <dgm:pt modelId="{48BBEDA2-7D26-42C1-ABCC-F85CF97CD07A}" type="pres">
      <dgm:prSet presAssocID="{87AC0B72-5F51-487A-B66F-02463A1A0FA0}" presName="compositeA" presStyleCnt="0"/>
      <dgm:spPr/>
    </dgm:pt>
    <dgm:pt modelId="{5C9581BA-4015-44FE-8A91-CD3B2DB48D2E}" type="pres">
      <dgm:prSet presAssocID="{87AC0B72-5F51-487A-B66F-02463A1A0FA0}" presName="textA" presStyleLbl="revTx" presStyleIdx="4" presStyleCnt="5">
        <dgm:presLayoutVars>
          <dgm:bulletEnabled val="1"/>
        </dgm:presLayoutVars>
      </dgm:prSet>
      <dgm:spPr/>
      <dgm:t>
        <a:bodyPr/>
        <a:lstStyle/>
        <a:p>
          <a:endParaRPr lang="en-US"/>
        </a:p>
      </dgm:t>
    </dgm:pt>
    <dgm:pt modelId="{711BD101-E81F-4F57-92E3-D99A157D86A6}" type="pres">
      <dgm:prSet presAssocID="{87AC0B72-5F51-487A-B66F-02463A1A0FA0}" presName="circleA" presStyleLbl="node1" presStyleIdx="4" presStyleCnt="5"/>
      <dgm:spPr/>
    </dgm:pt>
    <dgm:pt modelId="{C6C8604B-FE8A-4B78-B0DD-B04C5D4ED122}" type="pres">
      <dgm:prSet presAssocID="{87AC0B72-5F51-487A-B66F-02463A1A0FA0}" presName="spaceA" presStyleCnt="0"/>
      <dgm:spPr/>
    </dgm:pt>
  </dgm:ptLst>
  <dgm:cxnLst>
    <dgm:cxn modelId="{B7CD4313-24E6-4731-B7E4-4A22551FCA23}" type="presOf" srcId="{D3F308CB-43A6-4DCA-A209-A021942E08FB}" destId="{5C9581BA-4015-44FE-8A91-CD3B2DB48D2E}" srcOrd="0" destOrd="1" presId="urn:microsoft.com/office/officeart/2005/8/layout/hProcess11"/>
    <dgm:cxn modelId="{811D6C03-371B-44E3-ABCF-82BC26F0EE54}" srcId="{17B88CF0-C984-4A34-AAFC-313BDFFF26F7}" destId="{E983D070-B464-47F2-94E8-4F68084EF140}" srcOrd="3" destOrd="0" parTransId="{8548BAA8-A8DB-4590-B755-26EE2AB683EA}" sibTransId="{5405431F-4156-4C6F-BBC2-A66FBDC384F8}"/>
    <dgm:cxn modelId="{95D49363-10D0-46E4-83EE-D17BA820F9C9}" type="presOf" srcId="{17B88CF0-C984-4A34-AAFC-313BDFFF26F7}" destId="{8E01383D-C2EE-4849-BC9D-721A863F9881}" srcOrd="0" destOrd="0" presId="urn:microsoft.com/office/officeart/2005/8/layout/hProcess11"/>
    <dgm:cxn modelId="{94697E67-BAD8-4762-8F0A-E67196EA4602}" srcId="{17B88CF0-C984-4A34-AAFC-313BDFFF26F7}" destId="{87AC0B72-5F51-487A-B66F-02463A1A0FA0}" srcOrd="4" destOrd="0" parTransId="{DB785A18-DEF4-4808-9231-D645D077F254}" sibTransId="{EB17FA27-0415-4857-BD5A-B6033CB59340}"/>
    <dgm:cxn modelId="{3AB23C85-7986-4B9F-B301-77DAB2459C03}" type="presOf" srcId="{8A1A4BA2-0785-4E01-B2FF-6B57F2F8E052}" destId="{B14C6C98-4205-4F70-9D3F-189230DCCE11}" srcOrd="0" destOrd="1" presId="urn:microsoft.com/office/officeart/2005/8/layout/hProcess11"/>
    <dgm:cxn modelId="{1A97F4C5-2591-4428-856C-22244A951418}" srcId="{35B31F13-C60E-49DB-A9F1-E913BA0AE642}" destId="{38B1DC17-0A31-47C3-82A5-183415E11E56}" srcOrd="0" destOrd="0" parTransId="{B0BA6C05-6A76-4ED7-AC23-76B00EEF5570}" sibTransId="{5380057E-7629-4D46-9D1C-DB8395E7560A}"/>
    <dgm:cxn modelId="{13E42AFF-BE16-4814-8E9C-A4109D21CA8C}" type="presOf" srcId="{72F67B8F-FEE2-49E6-B2D6-9286D4D63D96}" destId="{58552593-D6A7-4533-B791-C13C34AB9641}" srcOrd="0" destOrd="1" presId="urn:microsoft.com/office/officeart/2005/8/layout/hProcess11"/>
    <dgm:cxn modelId="{A96046C5-4C9E-4B2E-ACF3-8244C5413474}" type="presOf" srcId="{2FC2C0B1-6B5E-41DB-BBF3-B4B82A9EC97A}" destId="{FFC55768-04BF-49F4-B544-528A1B3FDC97}" srcOrd="0" destOrd="0" presId="urn:microsoft.com/office/officeart/2005/8/layout/hProcess11"/>
    <dgm:cxn modelId="{44B89E19-3BD5-4151-B912-65530977A529}" type="presOf" srcId="{E983D070-B464-47F2-94E8-4F68084EF140}" destId="{B14C6C98-4205-4F70-9D3F-189230DCCE11}" srcOrd="0" destOrd="0" presId="urn:microsoft.com/office/officeart/2005/8/layout/hProcess11"/>
    <dgm:cxn modelId="{3EA0C341-84D9-4626-A92A-EC4B089A939D}" type="presOf" srcId="{3B69B63C-3B01-40C6-8166-BB05AE209EFA}" destId="{FFC55768-04BF-49F4-B544-528A1B3FDC97}" srcOrd="0" destOrd="1" presId="urn:microsoft.com/office/officeart/2005/8/layout/hProcess11"/>
    <dgm:cxn modelId="{D04B6D65-3CE1-41B4-B766-694C95B11723}" srcId="{E983D070-B464-47F2-94E8-4F68084EF140}" destId="{8A1A4BA2-0785-4E01-B2FF-6B57F2F8E052}" srcOrd="0" destOrd="0" parTransId="{B203457F-1185-42B3-8EC0-4630178A8770}" sibTransId="{13E537A5-2762-4021-9AC9-9E92BEDAEBBE}"/>
    <dgm:cxn modelId="{D74699EB-88D8-4B03-81EA-80262298F4D9}" srcId="{17B88CF0-C984-4A34-AAFC-313BDFFF26F7}" destId="{35B31F13-C60E-49DB-A9F1-E913BA0AE642}" srcOrd="1" destOrd="0" parTransId="{DA8E3F6B-CC3C-4920-B53E-DFD521578513}" sibTransId="{9E39C392-E683-4327-94D9-124D1B5403F5}"/>
    <dgm:cxn modelId="{BDFD141B-7806-4924-BE29-A7AAE1A1961F}" srcId="{87AC0B72-5F51-487A-B66F-02463A1A0FA0}" destId="{D3F308CB-43A6-4DCA-A209-A021942E08FB}" srcOrd="0" destOrd="0" parTransId="{BC1F1554-A36D-4809-AD9A-E55C9BAB7FE2}" sibTransId="{332D2F65-5895-4394-8B21-B5AAAD65AEB9}"/>
    <dgm:cxn modelId="{E762E23F-1B27-470B-9567-BD8630844235}" srcId="{DC874624-6638-41B3-8D16-B1C07F67DB0C}" destId="{72F67B8F-FEE2-49E6-B2D6-9286D4D63D96}" srcOrd="0" destOrd="0" parTransId="{42962DC3-87F8-4C85-B4F3-0FEC00D47A85}" sibTransId="{01F13543-C5A5-48F3-B8A1-DD305F21FCBE}"/>
    <dgm:cxn modelId="{65FED0F9-5037-4932-A8FE-1394C87231C3}" srcId="{17B88CF0-C984-4A34-AAFC-313BDFFF26F7}" destId="{2FC2C0B1-6B5E-41DB-BBF3-B4B82A9EC97A}" srcOrd="2" destOrd="0" parTransId="{4BA1513C-8CCF-4A06-ACB4-3862E2298CD0}" sibTransId="{EAA13FF6-CDD5-4FEB-9466-07EBC71FBF63}"/>
    <dgm:cxn modelId="{E7D84F08-0A25-4511-9DF9-F8D7B8F9F290}" type="presOf" srcId="{87AC0B72-5F51-487A-B66F-02463A1A0FA0}" destId="{5C9581BA-4015-44FE-8A91-CD3B2DB48D2E}" srcOrd="0" destOrd="0" presId="urn:microsoft.com/office/officeart/2005/8/layout/hProcess11"/>
    <dgm:cxn modelId="{4AA90CD5-DDAC-4E58-B7D4-849491B04D67}" srcId="{17B88CF0-C984-4A34-AAFC-313BDFFF26F7}" destId="{DC874624-6638-41B3-8D16-B1C07F67DB0C}" srcOrd="0" destOrd="0" parTransId="{65501B12-D1E4-4CE2-8B1A-225FEED22743}" sibTransId="{772D40DB-F6C3-443E-85D1-89D4DA1B7044}"/>
    <dgm:cxn modelId="{F44ABCFC-A2CF-4C7E-BB8A-15CFE2008349}" type="presOf" srcId="{35B31F13-C60E-49DB-A9F1-E913BA0AE642}" destId="{C8F6B166-FE49-46A9-95A1-7ED9F83AB600}" srcOrd="0" destOrd="0" presId="urn:microsoft.com/office/officeart/2005/8/layout/hProcess11"/>
    <dgm:cxn modelId="{957EB864-A71B-4D93-AE0F-E74726F8B3F0}" type="presOf" srcId="{38B1DC17-0A31-47C3-82A5-183415E11E56}" destId="{C8F6B166-FE49-46A9-95A1-7ED9F83AB600}" srcOrd="0" destOrd="1" presId="urn:microsoft.com/office/officeart/2005/8/layout/hProcess11"/>
    <dgm:cxn modelId="{D4B57BFF-D3DC-4DC9-BFA3-4636A119E8E9}" type="presOf" srcId="{DC874624-6638-41B3-8D16-B1C07F67DB0C}" destId="{58552593-D6A7-4533-B791-C13C34AB9641}" srcOrd="0" destOrd="0" presId="urn:microsoft.com/office/officeart/2005/8/layout/hProcess11"/>
    <dgm:cxn modelId="{15CA432E-9D87-4CB8-A4D1-114467115C62}" srcId="{2FC2C0B1-6B5E-41DB-BBF3-B4B82A9EC97A}" destId="{3B69B63C-3B01-40C6-8166-BB05AE209EFA}" srcOrd="0" destOrd="0" parTransId="{B5344DBD-5FFF-4C1B-8A20-58741DA65F9C}" sibTransId="{2868B673-0B0F-48E7-87E0-329F805F4323}"/>
    <dgm:cxn modelId="{8F55428B-6AB3-4573-895B-957DB6CE17AB}" type="presParOf" srcId="{8E01383D-C2EE-4849-BC9D-721A863F9881}" destId="{03FE2644-10F5-47EB-80F3-068A57DD88DF}" srcOrd="0" destOrd="0" presId="urn:microsoft.com/office/officeart/2005/8/layout/hProcess11"/>
    <dgm:cxn modelId="{0259A775-0A61-4CFA-8437-8B4BA291B388}" type="presParOf" srcId="{8E01383D-C2EE-4849-BC9D-721A863F9881}" destId="{CB61C219-B24C-4CA1-86E7-5C664A9E3631}" srcOrd="1" destOrd="0" presId="urn:microsoft.com/office/officeart/2005/8/layout/hProcess11"/>
    <dgm:cxn modelId="{59F12CE0-F04F-4F4D-981C-6C6E45B89ADB}" type="presParOf" srcId="{CB61C219-B24C-4CA1-86E7-5C664A9E3631}" destId="{7E46F342-12DB-4444-B7EF-7F52EC92978F}" srcOrd="0" destOrd="0" presId="urn:microsoft.com/office/officeart/2005/8/layout/hProcess11"/>
    <dgm:cxn modelId="{BC09223F-7C4B-442F-9354-4B75D34A8017}" type="presParOf" srcId="{7E46F342-12DB-4444-B7EF-7F52EC92978F}" destId="{58552593-D6A7-4533-B791-C13C34AB9641}" srcOrd="0" destOrd="0" presId="urn:microsoft.com/office/officeart/2005/8/layout/hProcess11"/>
    <dgm:cxn modelId="{50F985AE-4487-43C2-8097-8EAFB7FB1041}" type="presParOf" srcId="{7E46F342-12DB-4444-B7EF-7F52EC92978F}" destId="{D79B8139-972E-4BF2-A5EA-AB1BAA2D1773}" srcOrd="1" destOrd="0" presId="urn:microsoft.com/office/officeart/2005/8/layout/hProcess11"/>
    <dgm:cxn modelId="{C4F34C96-3606-41D4-A9D3-163A0F8B6B86}" type="presParOf" srcId="{7E46F342-12DB-4444-B7EF-7F52EC92978F}" destId="{BC43E1D1-6EE9-4445-9510-1E27B1FABC22}" srcOrd="2" destOrd="0" presId="urn:microsoft.com/office/officeart/2005/8/layout/hProcess11"/>
    <dgm:cxn modelId="{E01D89CC-5D16-4D24-8B6B-AAB89150D765}" type="presParOf" srcId="{CB61C219-B24C-4CA1-86E7-5C664A9E3631}" destId="{45BF4C1F-DC11-4EB6-A051-54DFC183A1A2}" srcOrd="1" destOrd="0" presId="urn:microsoft.com/office/officeart/2005/8/layout/hProcess11"/>
    <dgm:cxn modelId="{C498772B-FA69-423F-B452-96B803E9D747}" type="presParOf" srcId="{CB61C219-B24C-4CA1-86E7-5C664A9E3631}" destId="{F268A174-03D7-4B61-B5EC-C95F037F74B1}" srcOrd="2" destOrd="0" presId="urn:microsoft.com/office/officeart/2005/8/layout/hProcess11"/>
    <dgm:cxn modelId="{A4B54391-7D36-4620-9B2F-96A4EC6A7185}" type="presParOf" srcId="{F268A174-03D7-4B61-B5EC-C95F037F74B1}" destId="{C8F6B166-FE49-46A9-95A1-7ED9F83AB600}" srcOrd="0" destOrd="0" presId="urn:microsoft.com/office/officeart/2005/8/layout/hProcess11"/>
    <dgm:cxn modelId="{5F1C51DC-E587-42AE-AA0D-D807E0731A82}" type="presParOf" srcId="{F268A174-03D7-4B61-B5EC-C95F037F74B1}" destId="{66C90CDE-A06E-41A4-A5F2-3267D0A1954C}" srcOrd="1" destOrd="0" presId="urn:microsoft.com/office/officeart/2005/8/layout/hProcess11"/>
    <dgm:cxn modelId="{CC2043AA-A73E-4DAA-B07E-2E0A1788B45E}" type="presParOf" srcId="{F268A174-03D7-4B61-B5EC-C95F037F74B1}" destId="{F4BEA192-DE0C-432E-B3E8-42D34127C5FE}" srcOrd="2" destOrd="0" presId="urn:microsoft.com/office/officeart/2005/8/layout/hProcess11"/>
    <dgm:cxn modelId="{734A7A67-5C83-4181-9129-3FC95C5337C3}" type="presParOf" srcId="{CB61C219-B24C-4CA1-86E7-5C664A9E3631}" destId="{2E629253-D8C5-4965-A206-8D5CF30FB64F}" srcOrd="3" destOrd="0" presId="urn:microsoft.com/office/officeart/2005/8/layout/hProcess11"/>
    <dgm:cxn modelId="{EEE8D415-1DD9-418C-8C4F-DEF5D40590DF}" type="presParOf" srcId="{CB61C219-B24C-4CA1-86E7-5C664A9E3631}" destId="{303AA20E-11A1-4CAD-9253-A31169D02F7C}" srcOrd="4" destOrd="0" presId="urn:microsoft.com/office/officeart/2005/8/layout/hProcess11"/>
    <dgm:cxn modelId="{5145F54B-4C90-43BA-8C30-879855CFBA2C}" type="presParOf" srcId="{303AA20E-11A1-4CAD-9253-A31169D02F7C}" destId="{FFC55768-04BF-49F4-B544-528A1B3FDC97}" srcOrd="0" destOrd="0" presId="urn:microsoft.com/office/officeart/2005/8/layout/hProcess11"/>
    <dgm:cxn modelId="{CC871699-7D25-4B77-93DA-12CB2EAD8908}" type="presParOf" srcId="{303AA20E-11A1-4CAD-9253-A31169D02F7C}" destId="{28E71BF3-35B7-4430-9597-50CD5533084A}" srcOrd="1" destOrd="0" presId="urn:microsoft.com/office/officeart/2005/8/layout/hProcess11"/>
    <dgm:cxn modelId="{65B79129-0800-459B-B5DD-5100C5FB643D}" type="presParOf" srcId="{303AA20E-11A1-4CAD-9253-A31169D02F7C}" destId="{CC5F51C8-3587-4B19-AF7D-13BC251ACB0B}" srcOrd="2" destOrd="0" presId="urn:microsoft.com/office/officeart/2005/8/layout/hProcess11"/>
    <dgm:cxn modelId="{83C33382-E931-4FA4-857C-58D175E4589F}" type="presParOf" srcId="{CB61C219-B24C-4CA1-86E7-5C664A9E3631}" destId="{AB5D58F8-EEB0-4A1C-8A02-EE7AF4ADE9AB}" srcOrd="5" destOrd="0" presId="urn:microsoft.com/office/officeart/2005/8/layout/hProcess11"/>
    <dgm:cxn modelId="{06A559BA-6718-49F0-96F1-FA0CB6819846}" type="presParOf" srcId="{CB61C219-B24C-4CA1-86E7-5C664A9E3631}" destId="{5E653019-BA64-4FBA-8BA3-02C1B10FE6DF}" srcOrd="6" destOrd="0" presId="urn:microsoft.com/office/officeart/2005/8/layout/hProcess11"/>
    <dgm:cxn modelId="{18841919-2726-4EAA-A5A9-C992FFC80D96}" type="presParOf" srcId="{5E653019-BA64-4FBA-8BA3-02C1B10FE6DF}" destId="{B14C6C98-4205-4F70-9D3F-189230DCCE11}" srcOrd="0" destOrd="0" presId="urn:microsoft.com/office/officeart/2005/8/layout/hProcess11"/>
    <dgm:cxn modelId="{57DFF4A3-1BB9-46C8-B39D-C4D11A52E931}" type="presParOf" srcId="{5E653019-BA64-4FBA-8BA3-02C1B10FE6DF}" destId="{A46DA321-5CD1-4EC0-8891-AEB4593796EA}" srcOrd="1" destOrd="0" presId="urn:microsoft.com/office/officeart/2005/8/layout/hProcess11"/>
    <dgm:cxn modelId="{B4442851-AB3E-4E00-869C-FC4FD75A0C69}" type="presParOf" srcId="{5E653019-BA64-4FBA-8BA3-02C1B10FE6DF}" destId="{D930B792-B0EB-4D1A-9EBB-4F4E1D69DF47}" srcOrd="2" destOrd="0" presId="urn:microsoft.com/office/officeart/2005/8/layout/hProcess11"/>
    <dgm:cxn modelId="{145D657D-A4D4-4B07-BEC6-A6D9DB192AE8}" type="presParOf" srcId="{CB61C219-B24C-4CA1-86E7-5C664A9E3631}" destId="{0F66BAAC-B9E9-4CE6-97D2-F7B77A666681}" srcOrd="7" destOrd="0" presId="urn:microsoft.com/office/officeart/2005/8/layout/hProcess11"/>
    <dgm:cxn modelId="{F24FBEF8-2708-4D49-99AE-60EC68B67D6F}" type="presParOf" srcId="{CB61C219-B24C-4CA1-86E7-5C664A9E3631}" destId="{48BBEDA2-7D26-42C1-ABCC-F85CF97CD07A}" srcOrd="8" destOrd="0" presId="urn:microsoft.com/office/officeart/2005/8/layout/hProcess11"/>
    <dgm:cxn modelId="{45BDCFEC-A575-4538-BC2B-DEC2382EFCEA}" type="presParOf" srcId="{48BBEDA2-7D26-42C1-ABCC-F85CF97CD07A}" destId="{5C9581BA-4015-44FE-8A91-CD3B2DB48D2E}" srcOrd="0" destOrd="0" presId="urn:microsoft.com/office/officeart/2005/8/layout/hProcess11"/>
    <dgm:cxn modelId="{A870C876-7701-43EB-BFE8-32BCE893037D}" type="presParOf" srcId="{48BBEDA2-7D26-42C1-ABCC-F85CF97CD07A}" destId="{711BD101-E81F-4F57-92E3-D99A157D86A6}" srcOrd="1" destOrd="0" presId="urn:microsoft.com/office/officeart/2005/8/layout/hProcess11"/>
    <dgm:cxn modelId="{C42CE019-AD0E-499D-8285-05F3D6FFA8F8}" type="presParOf" srcId="{48BBEDA2-7D26-42C1-ABCC-F85CF97CD07A}" destId="{C6C8604B-FE8A-4B78-B0DD-B04C5D4ED12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E2644-10F5-47EB-80F3-068A57DD88DF}">
      <dsp:nvSpPr>
        <dsp:cNvPr id="0" name=""/>
        <dsp:cNvSpPr/>
      </dsp:nvSpPr>
      <dsp:spPr>
        <a:xfrm>
          <a:off x="0" y="1393031"/>
          <a:ext cx="11823700" cy="185737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52593-D6A7-4533-B791-C13C34AB9641}">
      <dsp:nvSpPr>
        <dsp:cNvPr id="0" name=""/>
        <dsp:cNvSpPr/>
      </dsp:nvSpPr>
      <dsp:spPr>
        <a:xfrm>
          <a:off x="4676"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i="0" kern="1200" dirty="0" smtClean="0"/>
            <a:t>John </a:t>
          </a:r>
          <a:r>
            <a:rPr lang="en-US" sz="1800" i="0" kern="1200" dirty="0" err="1" smtClean="0"/>
            <a:t>Allsopp</a:t>
          </a:r>
          <a:r>
            <a:rPr lang="en-US" sz="1800" i="0" kern="1200" dirty="0" smtClean="0"/>
            <a:t> – </a:t>
          </a:r>
          <a:r>
            <a:rPr lang="en-US" sz="1800" i="1" kern="1200" dirty="0" smtClean="0"/>
            <a:t>A Dao of Web Design</a:t>
          </a:r>
          <a:endParaRPr lang="en-US" sz="1800" i="1" kern="1200" dirty="0"/>
        </a:p>
        <a:p>
          <a:pPr marL="114300" lvl="1" indent="-114300" algn="l" defTabSz="622300">
            <a:lnSpc>
              <a:spcPct val="90000"/>
            </a:lnSpc>
            <a:spcBef>
              <a:spcPct val="0"/>
            </a:spcBef>
            <a:spcAft>
              <a:spcPct val="15000"/>
            </a:spcAft>
            <a:buChar char="••"/>
          </a:pPr>
          <a:r>
            <a:rPr lang="en-US" sz="1400" i="0" kern="1200" dirty="0" smtClean="0"/>
            <a:t>April 2000</a:t>
          </a:r>
          <a:endParaRPr lang="en-US" sz="1400" i="0" kern="1200" dirty="0"/>
        </a:p>
      </dsp:txBody>
      <dsp:txXfrm>
        <a:off x="4676" y="0"/>
        <a:ext cx="2044611" cy="1857374"/>
      </dsp:txXfrm>
    </dsp:sp>
    <dsp:sp modelId="{D79B8139-972E-4BF2-A5EA-AB1BAA2D1773}">
      <dsp:nvSpPr>
        <dsp:cNvPr id="0" name=""/>
        <dsp:cNvSpPr/>
      </dsp:nvSpPr>
      <dsp:spPr>
        <a:xfrm>
          <a:off x="794810"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6B166-FE49-46A9-95A1-7ED9F83AB600}">
      <dsp:nvSpPr>
        <dsp:cNvPr id="0" name=""/>
        <dsp:cNvSpPr/>
      </dsp:nvSpPr>
      <dsp:spPr>
        <a:xfrm>
          <a:off x="2151517" y="2786062"/>
          <a:ext cx="2044611" cy="1857374"/>
        </a:xfrm>
        <a:prstGeom prst="rect">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smtClean="0"/>
            <a:t>Ethan </a:t>
          </a:r>
          <a:r>
            <a:rPr lang="en-US" sz="1800" kern="1200" dirty="0" err="1" smtClean="0"/>
            <a:t>Marcotte</a:t>
          </a:r>
          <a:r>
            <a:rPr lang="en-US" sz="1800" kern="1200" dirty="0" smtClean="0"/>
            <a:t> – </a:t>
          </a:r>
          <a:r>
            <a:rPr lang="en-US" sz="1800" i="1" kern="1200" dirty="0" smtClean="0"/>
            <a:t>Responsive Web Design</a:t>
          </a:r>
          <a:endParaRPr lang="en-US" sz="1800" i="1" kern="1200" dirty="0"/>
        </a:p>
        <a:p>
          <a:pPr marL="114300" lvl="1" indent="-114300" algn="l" defTabSz="622300">
            <a:lnSpc>
              <a:spcPct val="90000"/>
            </a:lnSpc>
            <a:spcBef>
              <a:spcPct val="0"/>
            </a:spcBef>
            <a:spcAft>
              <a:spcPct val="15000"/>
            </a:spcAft>
            <a:buChar char="••"/>
          </a:pPr>
          <a:r>
            <a:rPr lang="en-US" sz="1400" kern="1200" dirty="0" smtClean="0"/>
            <a:t>May 2010</a:t>
          </a:r>
          <a:endParaRPr lang="en-US" sz="1400" kern="1200" dirty="0"/>
        </a:p>
      </dsp:txBody>
      <dsp:txXfrm>
        <a:off x="2151517" y="2786062"/>
        <a:ext cx="2044611" cy="1857374"/>
      </dsp:txXfrm>
    </dsp:sp>
    <dsp:sp modelId="{66C90CDE-A06E-41A4-A5F2-3267D0A1954C}">
      <dsp:nvSpPr>
        <dsp:cNvPr id="0" name=""/>
        <dsp:cNvSpPr/>
      </dsp:nvSpPr>
      <dsp:spPr>
        <a:xfrm>
          <a:off x="2941651"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5768-04BF-49F4-B544-528A1B3FDC97}">
      <dsp:nvSpPr>
        <dsp:cNvPr id="0" name=""/>
        <dsp:cNvSpPr/>
      </dsp:nvSpPr>
      <dsp:spPr>
        <a:xfrm>
          <a:off x="4298359"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kern="1200" dirty="0" smtClean="0"/>
            <a:t>Jason Grigsby – </a:t>
          </a:r>
          <a:r>
            <a:rPr lang="en-US" sz="1800" i="1" kern="1200" dirty="0" smtClean="0"/>
            <a:t>CSS Media Query for Mobile is Fool’s Gold</a:t>
          </a:r>
          <a:endParaRPr lang="en-US" sz="1800" i="1" kern="1200" dirty="0"/>
        </a:p>
        <a:p>
          <a:pPr marL="114300" lvl="1" indent="-114300" algn="l" defTabSz="622300">
            <a:lnSpc>
              <a:spcPct val="90000"/>
            </a:lnSpc>
            <a:spcBef>
              <a:spcPct val="0"/>
            </a:spcBef>
            <a:spcAft>
              <a:spcPct val="15000"/>
            </a:spcAft>
            <a:buChar char="••"/>
          </a:pPr>
          <a:r>
            <a:rPr lang="en-US" sz="1400" kern="1200" dirty="0" smtClean="0"/>
            <a:t>August 2010</a:t>
          </a:r>
          <a:endParaRPr lang="en-US" sz="1400" kern="1200" dirty="0"/>
        </a:p>
      </dsp:txBody>
      <dsp:txXfrm>
        <a:off x="4298359" y="0"/>
        <a:ext cx="2044611" cy="1857374"/>
      </dsp:txXfrm>
    </dsp:sp>
    <dsp:sp modelId="{28E71BF3-35B7-4430-9597-50CD5533084A}">
      <dsp:nvSpPr>
        <dsp:cNvPr id="0" name=""/>
        <dsp:cNvSpPr/>
      </dsp:nvSpPr>
      <dsp:spPr>
        <a:xfrm>
          <a:off x="5088493"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C6C98-4205-4F70-9D3F-189230DCCE11}">
      <dsp:nvSpPr>
        <dsp:cNvPr id="0" name=""/>
        <dsp:cNvSpPr/>
      </dsp:nvSpPr>
      <dsp:spPr>
        <a:xfrm>
          <a:off x="6445201" y="2786062"/>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smtClean="0"/>
            <a:t>Luke </a:t>
          </a:r>
          <a:r>
            <a:rPr lang="en-US" sz="1800" kern="1200" dirty="0" err="1" smtClean="0"/>
            <a:t>Wroblewski</a:t>
          </a:r>
          <a:r>
            <a:rPr lang="en-US" sz="1800" kern="1200" dirty="0" smtClean="0"/>
            <a:t> –</a:t>
          </a:r>
          <a:r>
            <a:rPr lang="en-US" sz="1800" i="1" kern="1200" dirty="0" smtClean="0"/>
            <a:t>Mobile First</a:t>
          </a:r>
          <a:endParaRPr lang="en-US" sz="1800" i="1" kern="1200" dirty="0"/>
        </a:p>
        <a:p>
          <a:pPr marL="114300" lvl="1" indent="-114300" algn="l" defTabSz="622300">
            <a:lnSpc>
              <a:spcPct val="90000"/>
            </a:lnSpc>
            <a:spcBef>
              <a:spcPct val="0"/>
            </a:spcBef>
            <a:spcAft>
              <a:spcPct val="15000"/>
            </a:spcAft>
            <a:buChar char="••"/>
          </a:pPr>
          <a:r>
            <a:rPr lang="en-US" sz="1400" kern="1200" dirty="0" smtClean="0"/>
            <a:t>October 2011</a:t>
          </a:r>
          <a:endParaRPr lang="en-US" sz="1400" kern="1200" dirty="0"/>
        </a:p>
      </dsp:txBody>
      <dsp:txXfrm>
        <a:off x="6445201" y="2786062"/>
        <a:ext cx="2044611" cy="1857374"/>
      </dsp:txXfrm>
    </dsp:sp>
    <dsp:sp modelId="{A46DA321-5CD1-4EC0-8891-AEB4593796EA}">
      <dsp:nvSpPr>
        <dsp:cNvPr id="0" name=""/>
        <dsp:cNvSpPr/>
      </dsp:nvSpPr>
      <dsp:spPr>
        <a:xfrm>
          <a:off x="7235334"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581BA-4015-44FE-8A91-CD3B2DB48D2E}">
      <dsp:nvSpPr>
        <dsp:cNvPr id="0" name=""/>
        <dsp:cNvSpPr/>
      </dsp:nvSpPr>
      <dsp:spPr>
        <a:xfrm>
          <a:off x="8592042"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kern="1200" dirty="0" smtClean="0"/>
            <a:t>Approx. 2.9e+9 articles, galleries, samples, </a:t>
          </a:r>
          <a:r>
            <a:rPr lang="en-US" sz="1800" kern="1200" dirty="0" err="1" smtClean="0"/>
            <a:t>etc</a:t>
          </a:r>
          <a:endParaRPr lang="en-US" sz="1800" kern="1200" dirty="0"/>
        </a:p>
        <a:p>
          <a:pPr marL="114300" lvl="1" indent="-114300" algn="l" defTabSz="622300">
            <a:lnSpc>
              <a:spcPct val="90000"/>
            </a:lnSpc>
            <a:spcBef>
              <a:spcPct val="0"/>
            </a:spcBef>
            <a:spcAft>
              <a:spcPct val="15000"/>
            </a:spcAft>
            <a:buChar char="••"/>
          </a:pPr>
          <a:r>
            <a:rPr lang="en-US" sz="1400" kern="1200" dirty="0" smtClean="0"/>
            <a:t>April 2013</a:t>
          </a:r>
          <a:endParaRPr lang="en-US" sz="1400" kern="1200" dirty="0"/>
        </a:p>
      </dsp:txBody>
      <dsp:txXfrm>
        <a:off x="8592042" y="0"/>
        <a:ext cx="2044611" cy="1857374"/>
      </dsp:txXfrm>
    </dsp:sp>
    <dsp:sp modelId="{711BD101-E81F-4F57-92E3-D99A157D86A6}">
      <dsp:nvSpPr>
        <dsp:cNvPr id="0" name=""/>
        <dsp:cNvSpPr/>
      </dsp:nvSpPr>
      <dsp:spPr>
        <a:xfrm>
          <a:off x="9382176"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E85A1-0034-40CC-B0B5-F3FEECCDA5D7}" type="datetimeFigureOut">
              <a:rPr lang="en-US" smtClean="0"/>
              <a:t>10/5/2013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74254-A4B3-40C6-86C3-CA4367F2A9DC}" type="slidenum">
              <a:rPr lang="en-US" smtClean="0"/>
              <a:t>‹#›</a:t>
            </a:fld>
            <a:endParaRPr lang="en-US"/>
          </a:p>
        </p:txBody>
      </p:sp>
    </p:spTree>
    <p:extLst>
      <p:ext uri="{BB962C8B-B14F-4D97-AF65-F5344CB8AC3E}">
        <p14:creationId xmlns:p14="http://schemas.microsoft.com/office/powerpoint/2010/main" val="19172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olourlovers.com/copaso/ColorPaletteSoftwar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a:t>
            </a:fld>
            <a:endParaRPr lang="en-US"/>
          </a:p>
        </p:txBody>
      </p:sp>
    </p:spTree>
    <p:extLst>
      <p:ext uri="{BB962C8B-B14F-4D97-AF65-F5344CB8AC3E}">
        <p14:creationId xmlns:p14="http://schemas.microsoft.com/office/powerpoint/2010/main" val="2676928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grid is defined as a horizontal sectioning of the canvas into columns and gutters. Grids help us think about design, and they help users engage with your content. Think</a:t>
            </a:r>
            <a:r>
              <a:rPr lang="en-US" baseline="0" dirty="0" smtClean="0"/>
              <a:t> of dynamic guidelines that pop into place as you drag elements around a form designer or PowerPoint slide.</a:t>
            </a:r>
            <a:endParaRPr lang="en-US" dirty="0" smtClean="0"/>
          </a:p>
          <a:p>
            <a:endParaRPr lang="en-US" dirty="0" smtClean="0"/>
          </a:p>
          <a:p>
            <a:r>
              <a:rPr lang="en-US" dirty="0" smtClean="0"/>
              <a:t>Several frameworks and generators exist that provide grid systems.</a:t>
            </a:r>
            <a:r>
              <a:rPr lang="en-US" baseline="0" dirty="0" smtClean="0"/>
              <a:t> They fall into four basic categories:</a:t>
            </a:r>
          </a:p>
          <a:p>
            <a:pPr marL="171450" indent="-171450">
              <a:buFont typeface="Arial" panose="020B0604020202020204" pitchFamily="34" charset="0"/>
              <a:buChar char="•"/>
            </a:pPr>
            <a:r>
              <a:rPr lang="en-US" dirty="0" smtClean="0"/>
              <a:t>Fixed: the container width is set to a fixed width, and the column count,</a:t>
            </a:r>
            <a:r>
              <a:rPr lang="en-US" baseline="0" dirty="0" smtClean="0"/>
              <a:t> column width, </a:t>
            </a:r>
            <a:r>
              <a:rPr lang="en-US" dirty="0" smtClean="0"/>
              <a:t>and gutter</a:t>
            </a:r>
            <a:r>
              <a:rPr lang="en-US" baseline="0" dirty="0" smtClean="0"/>
              <a:t> width</a:t>
            </a:r>
            <a:r>
              <a:rPr lang="en-US" dirty="0" smtClean="0"/>
              <a:t> are set to fixed fractions of the container. Column spanning is possible, but the container will never resize with the window.</a:t>
            </a:r>
          </a:p>
          <a:p>
            <a:pPr marL="171450" indent="-171450">
              <a:buFont typeface="Arial" panose="020B0604020202020204" pitchFamily="34" charset="0"/>
              <a:buChar char="•"/>
            </a:pPr>
            <a:r>
              <a:rPr lang="en-US" dirty="0" smtClean="0"/>
              <a:t>Responsive:</a:t>
            </a:r>
            <a:r>
              <a:rPr lang="en-US" baseline="0" dirty="0" smtClean="0"/>
              <a:t> a set of media queries provides a progressive step-down of container width, column count, column width, and gutter width</a:t>
            </a:r>
            <a:r>
              <a:rPr lang="en-US" dirty="0" smtClean="0"/>
              <a:t>.</a:t>
            </a:r>
          </a:p>
          <a:p>
            <a:pPr marL="171450" indent="-171450">
              <a:buFont typeface="Arial" panose="020B0604020202020204" pitchFamily="34" charset="0"/>
              <a:buChar char="•"/>
            </a:pPr>
            <a:r>
              <a:rPr lang="en-US" dirty="0" smtClean="0"/>
              <a:t>Fluid:</a:t>
            </a:r>
            <a:r>
              <a:rPr lang="en-US" baseline="0" dirty="0" smtClean="0"/>
              <a:t> the column count is fixed; container width, column width, and gutter width are percentages of the canvas</a:t>
            </a:r>
          </a:p>
          <a:p>
            <a:pPr marL="171450" indent="-171450">
              <a:buFont typeface="Arial" panose="020B0604020202020204" pitchFamily="34" charset="0"/>
              <a:buChar char="•"/>
            </a:pPr>
            <a:r>
              <a:rPr lang="en-US" baseline="0" dirty="0" smtClean="0"/>
              <a:t>Fluid + Responsive: media queries set the container width and column count; within each breakpoint, column and gutter widths are proportional</a:t>
            </a:r>
            <a:endParaRPr lang="en-US" dirty="0" smtClean="0"/>
          </a:p>
          <a:p>
            <a:endParaRPr lang="en-US" dirty="0" smtClean="0"/>
          </a:p>
          <a:p>
            <a:r>
              <a:rPr lang="en-US" dirty="0" smtClean="0"/>
              <a:t>Re-using an existing grid</a:t>
            </a:r>
            <a:r>
              <a:rPr lang="en-US" baseline="0" dirty="0" smtClean="0"/>
              <a:t> framework versus rolling your own – a tradeoff like any other</a:t>
            </a:r>
          </a:p>
          <a:p>
            <a:pPr marL="171450" indent="-171450">
              <a:buFont typeface="Arial" panose="020B0604020202020204" pitchFamily="34" charset="0"/>
              <a:buChar char="•"/>
            </a:pPr>
            <a:r>
              <a:rPr lang="en-US" baseline="0" dirty="0" smtClean="0"/>
              <a:t>Bandwidth versus productivity</a:t>
            </a:r>
          </a:p>
          <a:p>
            <a:pPr marL="171450" indent="-171450">
              <a:buFont typeface="Arial" panose="020B0604020202020204" pitchFamily="34" charset="0"/>
              <a:buChar char="•"/>
            </a:pPr>
            <a:r>
              <a:rPr lang="en-US" baseline="0" dirty="0" smtClean="0"/>
              <a:t>Customization versus productivity</a:t>
            </a:r>
          </a:p>
          <a:p>
            <a:endParaRPr lang="en-US" dirty="0" smtClean="0"/>
          </a:p>
          <a:p>
            <a:r>
              <a:rPr lang="en-US" dirty="0" smtClean="0"/>
              <a:t>There are dozens of CSS grid frameworks available,</a:t>
            </a:r>
            <a:r>
              <a:rPr lang="en-US" baseline="0" dirty="0" smtClean="0"/>
              <a:t> at varying degrees of complexity, maturity, and compatibility. This list selects some notable, popular frameworks that focus on different use cases. New ones are constantly being released that build on principles developed in those that came before.</a:t>
            </a:r>
          </a:p>
          <a:p>
            <a:endParaRPr lang="en-US" baseline="0" dirty="0" smtClean="0"/>
          </a:p>
          <a:p>
            <a:r>
              <a:rPr lang="en-US" dirty="0" smtClean="0"/>
              <a:t>It can be difficult to adapt</a:t>
            </a:r>
            <a:r>
              <a:rPr lang="en-US" baseline="0" dirty="0" smtClean="0"/>
              <a:t> existing project to use a CSS framework – they may rely on certain style reset features, typographic assumptions, box-model settings, or other styling techniques that are not compatible with the existing codebase. Even for new work, adoption of a framework can assert a certain identifiable look and feel (see – </a:t>
            </a:r>
            <a:r>
              <a:rPr lang="en-US" baseline="0" dirty="0" err="1" smtClean="0"/>
              <a:t>Bootrap</a:t>
            </a:r>
            <a:r>
              <a:rPr lang="en-US" baseline="0" dirty="0" smtClean="0"/>
              <a:t> buttons </a:t>
            </a:r>
            <a:r>
              <a:rPr lang="en-US" baseline="0" dirty="0" err="1" smtClean="0"/>
              <a:t>navbar</a:t>
            </a:r>
            <a:r>
              <a:rPr lang="en-US" baseline="0" dirty="0" smtClean="0"/>
              <a:t>). It is worth spending time customizing the base style to ensure unique branding. This will often require you to learn at least the basics of a CSS preprocessor tool like LESS or Sass.</a:t>
            </a:r>
          </a:p>
          <a:p>
            <a:endParaRPr lang="en-US" dirty="0" smtClean="0"/>
          </a:p>
          <a:p>
            <a:r>
              <a:rPr lang="en-US" dirty="0" smtClean="0"/>
              <a:t>// TODO:</a:t>
            </a:r>
            <a:r>
              <a:rPr lang="en-US" baseline="0" dirty="0" smtClean="0"/>
              <a:t> slides w/ static images for each OR scrape and locally-serve their demos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12</a:t>
            </a:fld>
            <a:endParaRPr lang="en-US"/>
          </a:p>
        </p:txBody>
      </p:sp>
    </p:spTree>
    <p:extLst>
      <p:ext uri="{BB962C8B-B14F-4D97-AF65-F5344CB8AC3E}">
        <p14:creationId xmlns:p14="http://schemas.microsoft.com/office/powerpoint/2010/main" val="422079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Roughly</a:t>
            </a:r>
            <a:r>
              <a:rPr lang="en-US" b="0" baseline="0" dirty="0" smtClean="0"/>
              <a:t> ordered from simplest to more fully-featured.</a:t>
            </a:r>
          </a:p>
          <a:p>
            <a:endParaRPr lang="en-US" b="1" dirty="0" smtClean="0"/>
          </a:p>
          <a:p>
            <a:r>
              <a:rPr lang="en-US" b="0" dirty="0" smtClean="0"/>
              <a:t>** Note that responsive features rely on media queries – grids</a:t>
            </a:r>
            <a:r>
              <a:rPr lang="en-US" b="0" baseline="0" dirty="0" smtClean="0"/>
              <a:t> with responsive features will serve either the desktop or mobile view to &lt;= IE8 depending on whether they are “mobile first” or “desktop first.” JavaScript </a:t>
            </a:r>
            <a:r>
              <a:rPr lang="en-US" b="0" baseline="0" dirty="0" err="1" smtClean="0"/>
              <a:t>polyfills</a:t>
            </a:r>
            <a:r>
              <a:rPr lang="en-US" b="0" baseline="0" dirty="0" smtClean="0"/>
              <a:t> available for back-</a:t>
            </a:r>
            <a:r>
              <a:rPr lang="en-US" b="0" baseline="0" dirty="0" err="1" smtClean="0"/>
              <a:t>compat</a:t>
            </a:r>
            <a:r>
              <a:rPr lang="en-US" b="0" baseline="0" dirty="0" smtClean="0"/>
              <a:t>. Skeleton and Bootstrap are desktop-first, responsive is mobile-first, Bourbon is up to you.</a:t>
            </a:r>
          </a:p>
          <a:p>
            <a:endParaRPr lang="en-US" b="1" dirty="0" smtClean="0"/>
          </a:p>
          <a:p>
            <a:r>
              <a:rPr lang="en-US" b="1" dirty="0" smtClean="0"/>
              <a:t>Framework Notes</a:t>
            </a:r>
            <a:r>
              <a:rPr lang="en-US" dirty="0" smtClean="0"/>
              <a:t>:</a:t>
            </a:r>
          </a:p>
          <a:p>
            <a:endParaRPr lang="en-US" dirty="0" smtClean="0"/>
          </a:p>
          <a:p>
            <a:r>
              <a:rPr lang="en-US" dirty="0" smtClean="0"/>
              <a:t>960gs – The granddaddy. A good starting point to understand the concepts</a:t>
            </a:r>
            <a:r>
              <a:rPr lang="en-US" baseline="0" dirty="0" smtClean="0"/>
              <a:t> to launch you toward rolling your own.</a:t>
            </a:r>
            <a:r>
              <a:rPr lang="en-US" dirty="0" smtClean="0"/>
              <a:t> Viable for sites that are likely to have only desktop traffic.</a:t>
            </a:r>
            <a:r>
              <a:rPr lang="en-US" baseline="0" dirty="0" smtClean="0"/>
              <a:t> Consider 1140 grid given rise of wider screens.</a:t>
            </a:r>
            <a:endParaRPr lang="en-US" dirty="0" smtClean="0"/>
          </a:p>
          <a:p>
            <a:endParaRPr lang="en-US" dirty="0" smtClean="0"/>
          </a:p>
          <a:p>
            <a:r>
              <a:rPr lang="en-US" dirty="0" smtClean="0"/>
              <a:t>Skeleton </a:t>
            </a:r>
            <a:r>
              <a:rPr lang="en-US" baseline="0" dirty="0" smtClean="0"/>
              <a:t>– Relatively minimal and easily customizable. Provides a layout skeleton (output) and CSS skeleton (source) with reset/sane defaults /media-query breakpoints for you to customize.</a:t>
            </a:r>
          </a:p>
          <a:p>
            <a:endParaRPr lang="en-US" dirty="0" smtClean="0"/>
          </a:p>
          <a:p>
            <a:r>
              <a:rPr lang="en-US" baseline="0" dirty="0" smtClean="0"/>
              <a:t>Bourbon Neat – Relies exclusively on Sass </a:t>
            </a:r>
            <a:r>
              <a:rPr lang="en-US" baseline="0" dirty="0" err="1" smtClean="0"/>
              <a:t>mixins</a:t>
            </a:r>
            <a:r>
              <a:rPr lang="en-US" baseline="0" dirty="0" smtClean="0"/>
              <a:t> – no classes applied to markup. Extremely customizable.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Responsive.gs – Enforces</a:t>
            </a:r>
            <a:r>
              <a:rPr lang="en-US" baseline="0" dirty="0" smtClean="0"/>
              <a:t> border-box box-sizing model on all elements.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Bootstrap – Probably the best-known</a:t>
            </a:r>
            <a:r>
              <a:rPr lang="en-US" baseline="0" dirty="0" smtClean="0"/>
              <a:t> (or at least most buzzed-about) client-side framework available.</a:t>
            </a:r>
          </a:p>
          <a:p>
            <a:endParaRPr lang="en-US" dirty="0" smtClean="0"/>
          </a:p>
          <a:p>
            <a:r>
              <a:rPr lang="en-US" b="1" dirty="0" smtClean="0"/>
              <a:t>Other tools:</a:t>
            </a:r>
          </a:p>
          <a:p>
            <a:endParaRPr lang="en-US" dirty="0" smtClean="0"/>
          </a:p>
          <a:p>
            <a:r>
              <a:rPr lang="en-US" dirty="0" err="1" smtClean="0"/>
              <a:t>Gridset</a:t>
            </a:r>
            <a:r>
              <a:rPr lang="en-US" dirty="0" smtClean="0"/>
              <a:t> (www.gridsetapp.com) – generates complex grids</a:t>
            </a:r>
          </a:p>
          <a:p>
            <a:endParaRPr lang="en-US" dirty="0" smtClean="0"/>
          </a:p>
          <a:p>
            <a:r>
              <a:rPr lang="en-US" dirty="0" smtClean="0"/>
              <a:t>Brad Frost /</a:t>
            </a:r>
            <a:r>
              <a:rPr lang="en-US" baseline="0" dirty="0" smtClean="0"/>
              <a:t> This Is Responsive (http://bradfrost.github.com/this-is-responsive) – basic layout, </a:t>
            </a:r>
            <a:r>
              <a:rPr lang="en-US" baseline="0" dirty="0" err="1" smtClean="0"/>
              <a:t>nav</a:t>
            </a:r>
            <a:r>
              <a:rPr lang="en-US" baseline="0" dirty="0" smtClean="0"/>
              <a:t>, image, forms, </a:t>
            </a:r>
            <a:r>
              <a:rPr lang="en-US" baseline="0" dirty="0" err="1" smtClean="0"/>
              <a:t>etc</a:t>
            </a:r>
            <a:r>
              <a:rPr lang="en-US" baseline="0" dirty="0" smtClean="0"/>
              <a:t>; links to resources (tools/frameworks) for RWD</a:t>
            </a:r>
          </a:p>
          <a:p>
            <a:endParaRPr lang="en-US" baseline="0" dirty="0" smtClean="0"/>
          </a:p>
          <a:p>
            <a:r>
              <a:rPr lang="en-US" sz="2000" b="1" baseline="0" dirty="0" smtClean="0"/>
              <a:t> -- DEMO: Responsive </a:t>
            </a:r>
            <a:r>
              <a:rPr lang="en-US" sz="2000" b="1" baseline="0" dirty="0" err="1" smtClean="0"/>
              <a:t>gs</a:t>
            </a:r>
            <a:r>
              <a:rPr lang="en-US" sz="2000" b="1" baseline="0" dirty="0" smtClean="0"/>
              <a:t> --</a:t>
            </a:r>
            <a:endParaRPr lang="en-US" sz="2000" b="1"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13</a:t>
            </a:fld>
            <a:endParaRPr lang="en-US"/>
          </a:p>
        </p:txBody>
      </p:sp>
    </p:spTree>
    <p:extLst>
      <p:ext uri="{BB962C8B-B14F-4D97-AF65-F5344CB8AC3E}">
        <p14:creationId xmlns:p14="http://schemas.microsoft.com/office/powerpoint/2010/main" val="995024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 Queries are a CSS3 feature and not supported on all browsers</a:t>
            </a:r>
            <a:r>
              <a:rPr lang="en-US" baseline="0" dirty="0" smtClean="0"/>
              <a:t> (browser support addressed overall later) – main caveat is IE9+, </a:t>
            </a:r>
            <a:r>
              <a:rPr lang="en-US" baseline="0" dirty="0" err="1" smtClean="0"/>
              <a:t>polyfill</a:t>
            </a:r>
            <a:r>
              <a:rPr lang="en-US" baseline="0" dirty="0" smtClean="0"/>
              <a:t> for lower IE</a:t>
            </a:r>
          </a:p>
          <a:p>
            <a:endParaRPr lang="en-US" baseline="0" dirty="0" smtClean="0"/>
          </a:p>
          <a:p>
            <a:r>
              <a:rPr lang="en-US" b="1" baseline="0" dirty="0" smtClean="0"/>
              <a:t>Width, width, width.</a:t>
            </a:r>
          </a:p>
          <a:p>
            <a:pPr marL="171450" indent="-171450">
              <a:buFont typeface="Arial" panose="020B0604020202020204" pitchFamily="34" charset="0"/>
              <a:buChar char="•"/>
            </a:pPr>
            <a:r>
              <a:rPr lang="en-US" b="0" baseline="0" dirty="0" smtClean="0"/>
              <a:t>Everyone expects to scroll vertically</a:t>
            </a:r>
          </a:p>
          <a:p>
            <a:pPr marL="171450" indent="-171450">
              <a:buFont typeface="Arial" panose="020B0604020202020204" pitchFamily="34" charset="0"/>
              <a:buChar char="•"/>
            </a:pPr>
            <a:r>
              <a:rPr lang="en-US" b="0" baseline="0" dirty="0" smtClean="0"/>
              <a:t>Mouse wheel conventions</a:t>
            </a:r>
          </a:p>
          <a:p>
            <a:pPr marL="171450" indent="-171450">
              <a:buFont typeface="Arial" panose="020B0604020202020204" pitchFamily="34" charset="0"/>
              <a:buChar char="•"/>
            </a:pPr>
            <a:r>
              <a:rPr lang="en-US" b="0" baseline="0" dirty="0" smtClean="0"/>
              <a:t>Text wrapping</a:t>
            </a:r>
          </a:p>
          <a:p>
            <a:pPr marL="171450" indent="-171450">
              <a:buFont typeface="Arial" panose="020B0604020202020204" pitchFamily="34" charset="0"/>
              <a:buChar char="•"/>
            </a:pPr>
            <a:r>
              <a:rPr lang="en-US" b="0" baseline="0" dirty="0" smtClean="0"/>
              <a:t>Thank goodness the web doesn’t have fixed-height pages like a book!</a:t>
            </a:r>
          </a:p>
          <a:p>
            <a:endParaRPr lang="en-US" baseline="0" dirty="0" smtClean="0"/>
          </a:p>
          <a:p>
            <a:r>
              <a:rPr lang="en-US" b="1" dirty="0" smtClean="0"/>
              <a:t>Choosing mobile or Desktop first</a:t>
            </a:r>
            <a:r>
              <a:rPr lang="en-US" dirty="0" smtClean="0"/>
              <a:t>:</a:t>
            </a:r>
          </a:p>
          <a:p>
            <a:pPr marL="171450" indent="-171450">
              <a:buFont typeface="Arial" panose="020B0604020202020204" pitchFamily="34" charset="0"/>
              <a:buChar char="•"/>
            </a:pPr>
            <a:r>
              <a:rPr lang="en-US" dirty="0" smtClean="0"/>
              <a:t>Mobile First: progressive enhancement</a:t>
            </a:r>
          </a:p>
          <a:p>
            <a:pPr marL="171450" indent="-171450">
              <a:buFont typeface="Arial" panose="020B0604020202020204" pitchFamily="34" charset="0"/>
              <a:buChar char="•"/>
            </a:pPr>
            <a:r>
              <a:rPr lang="en-US" dirty="0" smtClean="0"/>
              <a:t>Desktop First: graceful degradation</a:t>
            </a:r>
          </a:p>
          <a:p>
            <a:endParaRPr lang="en-US" dirty="0" smtClean="0"/>
          </a:p>
          <a:p>
            <a:r>
              <a:rPr lang="en-US" dirty="0" smtClean="0"/>
              <a:t>The mobile/desktop first question is influenced by:</a:t>
            </a:r>
          </a:p>
          <a:p>
            <a:pPr marL="171450" indent="-171450">
              <a:buFontTx/>
              <a:buChar char="-"/>
            </a:pPr>
            <a:r>
              <a:rPr lang="en-US" dirty="0" smtClean="0"/>
              <a:t>Is there an existing site? What is its target?</a:t>
            </a:r>
          </a:p>
          <a:p>
            <a:pPr marL="171450" indent="-171450">
              <a:buFontTx/>
              <a:buChar char="-"/>
            </a:pPr>
            <a:r>
              <a:rPr lang="en-US" dirty="0" smtClean="0"/>
              <a:t>Audience breakdown – device and size (server logs can be misleading – if your mobile experience stinks, people aren’t returning. Unique IP</a:t>
            </a:r>
            <a:r>
              <a:rPr lang="en-US" baseline="0" dirty="0" smtClean="0"/>
              <a:t> better measure than views):</a:t>
            </a:r>
          </a:p>
          <a:p>
            <a:pPr marL="171450" indent="-171450">
              <a:buFontTx/>
              <a:buChar char="-"/>
            </a:pPr>
            <a:r>
              <a:rPr lang="en-US" dirty="0" smtClean="0"/>
              <a:t>Mindset</a:t>
            </a:r>
            <a:r>
              <a:rPr lang="en-US" baseline="0" dirty="0" smtClean="0"/>
              <a:t> / preference</a:t>
            </a:r>
            <a:endParaRPr lang="en-US" dirty="0" smtClean="0"/>
          </a:p>
          <a:p>
            <a:pPr marL="171450" indent="-171450">
              <a:buFontTx/>
              <a:buChar char="-"/>
            </a:pPr>
            <a:endParaRPr lang="en-US" dirty="0" smtClean="0"/>
          </a:p>
          <a:p>
            <a:pPr marL="0" indent="0">
              <a:buFontTx/>
              <a:buNone/>
            </a:pPr>
            <a:r>
              <a:rPr lang="en-US" b="1" dirty="0" smtClean="0"/>
              <a:t>Selecting breakpoints</a:t>
            </a:r>
          </a:p>
          <a:p>
            <a:pPr marL="171450" indent="-171450">
              <a:buFont typeface="Arial" panose="020B0604020202020204" pitchFamily="34" charset="0"/>
              <a:buChar char="•"/>
            </a:pPr>
            <a:r>
              <a:rPr lang="en-US" baseline="0" dirty="0" smtClean="0"/>
              <a:t>CONTENT is king. It’s not possible to select and design around a set of device-based breakpoints. CSS will be heavy and under-performing, compromises will be made to “Fit in the box.” Better to evaluate your content and think in general terms about presenting it in “big”, “middle”, and “small” contexts.</a:t>
            </a:r>
          </a:p>
          <a:p>
            <a:pPr marL="171450" indent="-171450">
              <a:buFont typeface="Arial" panose="020B0604020202020204" pitchFamily="34" charset="0"/>
              <a:buChar char="•"/>
            </a:pPr>
            <a:r>
              <a:rPr lang="en-US" baseline="0" dirty="0" smtClean="0"/>
              <a:t>Min-width / max-width / both</a:t>
            </a:r>
          </a:p>
          <a:p>
            <a:pPr marL="171450" lvl="0" indent="-171450">
              <a:buFont typeface="Arial" panose="020B0604020202020204" pitchFamily="34" charset="0"/>
              <a:buChar char="•"/>
            </a:pPr>
            <a:r>
              <a:rPr lang="en-US" baseline="0" dirty="0" smtClean="0"/>
              <a:t>Snapped on a Surface</a:t>
            </a:r>
          </a:p>
          <a:p>
            <a:pPr marL="171450" lvl="0" indent="-171450">
              <a:buFont typeface="Arial" panose="020B0604020202020204" pitchFamily="34" charset="0"/>
              <a:buChar char="•"/>
            </a:pPr>
            <a:r>
              <a:rPr lang="en-US" baseline="0" dirty="0" smtClean="0"/>
              <a:t>Line length is important, CSS3 multi-column can help.</a:t>
            </a:r>
          </a:p>
          <a:p>
            <a:pPr marL="171450" lvl="0" indent="-171450">
              <a:buFont typeface="Arial" panose="020B0604020202020204" pitchFamily="34" charset="0"/>
              <a:buChar char="•"/>
            </a:pPr>
            <a:r>
              <a:rPr lang="en-US" baseline="0" dirty="0" smtClean="0"/>
              <a:t>Scaling out from base-font </a:t>
            </a:r>
            <a:r>
              <a:rPr lang="en-US" b="1" baseline="0" dirty="0" err="1" smtClean="0"/>
              <a:t>em</a:t>
            </a:r>
            <a:r>
              <a:rPr lang="en-US" baseline="0" dirty="0" smtClean="0"/>
              <a:t> maintains design across user-selected fonts, zoom, display densities</a:t>
            </a:r>
          </a:p>
          <a:p>
            <a:pPr marL="171450" lvl="0" indent="-171450">
              <a:buFont typeface="Arial" panose="020B0604020202020204" pitchFamily="34" charset="0"/>
              <a:buChar char="•"/>
            </a:pPr>
            <a:r>
              <a:rPr lang="en-US" baseline="0" dirty="0" smtClean="0"/>
              <a:t>Knowledge of common device widths is useful (along with testing the site on biggest-</a:t>
            </a:r>
            <a:r>
              <a:rPr lang="en-US" baseline="0" dirty="0" err="1" smtClean="0"/>
              <a:t>marketshare</a:t>
            </a:r>
            <a:r>
              <a:rPr lang="en-US" baseline="0" dirty="0" smtClean="0"/>
              <a:t> devices), but </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1" baseline="0" dirty="0" smtClean="0"/>
              <a:t>Size, Move, Hide, Replace, or Transform?</a:t>
            </a:r>
          </a:p>
          <a:p>
            <a:pPr marL="171450" indent="-171450">
              <a:buFont typeface="Arial" panose="020B0604020202020204" pitchFamily="34" charset="0"/>
              <a:buChar char="•"/>
            </a:pPr>
            <a:r>
              <a:rPr lang="en-US" b="1" baseline="0" dirty="0" smtClean="0"/>
              <a:t>Size</a:t>
            </a:r>
            <a:r>
              <a:rPr lang="en-US" baseline="0" dirty="0" smtClean="0"/>
              <a:t>: shrink box and/or font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Move</a:t>
            </a:r>
            <a:r>
              <a:rPr lang="en-US" baseline="0" dirty="0" smtClean="0"/>
              <a:t>: reposition an element (most commonly moving columns to stacked)</a:t>
            </a:r>
          </a:p>
          <a:p>
            <a:pPr marL="171450" indent="-171450">
              <a:buFont typeface="Arial" panose="020B0604020202020204" pitchFamily="34" charset="0"/>
              <a:buChar char="•"/>
            </a:pPr>
            <a:r>
              <a:rPr lang="en-US" b="1" baseline="0" dirty="0" smtClean="0"/>
              <a:t>Hide</a:t>
            </a:r>
            <a:r>
              <a:rPr lang="en-US" baseline="0" dirty="0" smtClean="0"/>
              <a:t>: remove entirely</a:t>
            </a:r>
          </a:p>
          <a:p>
            <a:pPr marL="171450" indent="-171450">
              <a:buFont typeface="Arial" panose="020B0604020202020204" pitchFamily="34" charset="0"/>
              <a:buChar char="•"/>
            </a:pPr>
            <a:r>
              <a:rPr lang="en-US" b="1" baseline="0" dirty="0" smtClean="0"/>
              <a:t>Replace</a:t>
            </a:r>
            <a:r>
              <a:rPr lang="en-US" baseline="0" dirty="0" smtClean="0"/>
              <a:t>: provide the same function in a smaller package (common example – </a:t>
            </a:r>
            <a:r>
              <a:rPr lang="en-US" baseline="0" dirty="0" err="1" smtClean="0"/>
              <a:t>nav</a:t>
            </a:r>
            <a:r>
              <a:rPr lang="en-US" baseline="0" dirty="0" smtClean="0"/>
              <a:t> menu)</a:t>
            </a:r>
          </a:p>
          <a:p>
            <a:pPr marL="171450" indent="-171450">
              <a:buFont typeface="Arial" panose="020B0604020202020204" pitchFamily="34" charset="0"/>
              <a:buChar char="•"/>
            </a:pPr>
            <a:r>
              <a:rPr lang="en-US" b="1" baseline="0" dirty="0" smtClean="0"/>
              <a:t>Transform</a:t>
            </a:r>
            <a:r>
              <a:rPr lang="en-US" baseline="0" dirty="0" smtClean="0"/>
              <a:t>: maintain the same markup but change its initial presentation (e.g. full content dropping down to an accordion)</a:t>
            </a:r>
          </a:p>
          <a:p>
            <a:pPr marL="171450" indent="-171450">
              <a:buFont typeface="Arial" panose="020B0604020202020204" pitchFamily="34" charset="0"/>
              <a:buChar char="•"/>
            </a:pPr>
            <a:r>
              <a:rPr lang="en-US" baseline="0" dirty="0" smtClean="0"/>
              <a:t>Depends on the semantics of the element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May descend from size &gt; move &gt; hide at cascading breakpoints</a:t>
            </a:r>
          </a:p>
          <a:p>
            <a:pPr marL="171450" indent="-171450">
              <a:buFont typeface="Arial" panose="020B0604020202020204" pitchFamily="34" charset="0"/>
              <a:buChar char="•"/>
            </a:pPr>
            <a:r>
              <a:rPr lang="en-US" baseline="0" dirty="0" smtClean="0"/>
              <a:t>Remember most-important content should come first in markup for accessibility SEO (see grid system push / pull classes)</a:t>
            </a:r>
            <a:endParaRPr lang="en-US" dirty="0" smtClean="0"/>
          </a:p>
          <a:p>
            <a:pPr marL="0" indent="0">
              <a:buFontTx/>
              <a:buNone/>
            </a:pPr>
            <a:endParaRPr lang="en-US" dirty="0" smtClean="0"/>
          </a:p>
          <a:p>
            <a:pPr marL="0" indent="0">
              <a:buFontTx/>
              <a:buNone/>
            </a:pPr>
            <a:r>
              <a:rPr lang="en-US" b="1" dirty="0" smtClean="0"/>
              <a:t>Server-side mobile refinement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NuGet</a:t>
            </a:r>
            <a:r>
              <a:rPr lang="en-US" baseline="0" dirty="0" smtClean="0"/>
              <a:t> 51Degrees.mobi for better device detection – directly modifies </a:t>
            </a:r>
            <a:r>
              <a:rPr lang="en-US" baseline="0" dirty="0" err="1" smtClean="0"/>
              <a:t>Request.Browser.IsMobileDevice</a:t>
            </a:r>
            <a:r>
              <a:rPr lang="en-US" baseline="0" dirty="0" smtClean="0"/>
              <a:t> and supplies many additional capabilities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DetectMobileBrowsers.com regex for simple </a:t>
            </a:r>
            <a:r>
              <a:rPr lang="en-US" baseline="0" dirty="0" err="1" smtClean="0"/>
              <a:t>useragent</a:t>
            </a:r>
            <a:r>
              <a:rPr lang="en-US" baseline="0" dirty="0" smtClean="0"/>
              <a:t> detection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Remember mobile bandwidth! Content</a:t>
            </a:r>
            <a:r>
              <a:rPr lang="en-US" baseline="0" dirty="0" smtClean="0"/>
              <a:t> hidden with </a:t>
            </a:r>
            <a:r>
              <a:rPr lang="en-US" baseline="0" dirty="0" err="1" smtClean="0"/>
              <a:t>display:none</a:t>
            </a:r>
            <a:r>
              <a:rPr lang="en-US" baseline="0" dirty="0" smtClean="0"/>
              <a:t> is still downloaded.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 *</a:t>
            </a:r>
            <a:r>
              <a:rPr lang="en-US" b="1" baseline="0" dirty="0" smtClean="0"/>
              <a:t>DEMO</a:t>
            </a:r>
            <a:r>
              <a:rPr lang="en-US" baseline="0" dirty="0" smtClean="0"/>
              <a:t> MVC hiding in view, with corresponding output cache attribute*</a:t>
            </a:r>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14</a:t>
            </a:fld>
            <a:endParaRPr lang="en-US"/>
          </a:p>
        </p:txBody>
      </p:sp>
    </p:spTree>
    <p:extLst>
      <p:ext uri="{BB962C8B-B14F-4D97-AF65-F5344CB8AC3E}">
        <p14:creationId xmlns:p14="http://schemas.microsoft.com/office/powerpoint/2010/main" val="40480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+++Layout Viewport</a:t>
            </a:r>
          </a:p>
          <a:p>
            <a:pPr marL="171450" indent="-171450">
              <a:buFontTx/>
              <a:buChar char="-"/>
            </a:pPr>
            <a:r>
              <a:rPr lang="en-US" b="0" baseline="0" dirty="0" smtClean="0"/>
              <a:t>CSS pixels available to layout</a:t>
            </a:r>
          </a:p>
          <a:p>
            <a:pPr marL="171450" indent="-171450">
              <a:buFontTx/>
              <a:buChar char="-"/>
            </a:pPr>
            <a:r>
              <a:rPr lang="en-US" b="0" baseline="0" dirty="0" smtClean="0"/>
              <a:t>Desktop resize window resizes the layout viewport</a:t>
            </a:r>
          </a:p>
          <a:p>
            <a:pPr marL="171450" indent="-171450">
              <a:buFontTx/>
              <a:buChar char="-"/>
            </a:pPr>
            <a:r>
              <a:rPr lang="en-US" b="0" baseline="0" dirty="0" smtClean="0"/>
              <a:t>Mobile layout viewport is set at load and does not change (exception: scroll bars)</a:t>
            </a:r>
          </a:p>
          <a:p>
            <a:pPr marL="171450" indent="-171450">
              <a:buFontTx/>
              <a:buChar char="-"/>
            </a:pPr>
            <a:r>
              <a:rPr lang="en-US" b="0" baseline="0" dirty="0" smtClean="0"/>
              <a:t>Mobile devices play some extra tricks with text wrapping – </a:t>
            </a:r>
            <a:r>
              <a:rPr lang="en-US" b="0" baseline="0" dirty="0" err="1" smtClean="0"/>
              <a:t>divs</a:t>
            </a:r>
            <a:r>
              <a:rPr lang="en-US" b="0" baseline="0" dirty="0" smtClean="0"/>
              <a:t> will lay out correctly but the wrap point may be adjusted based on double-tap zoom size; text may re-wrap on zoom as well</a:t>
            </a:r>
          </a:p>
          <a:p>
            <a:pPr marL="171450" indent="-171450">
              <a:buFontTx/>
              <a:buChar char="-"/>
            </a:pPr>
            <a:endParaRPr lang="en-US" b="0" baseline="0" dirty="0" smtClean="0"/>
          </a:p>
          <a:p>
            <a:pPr marL="0" indent="0">
              <a:buFontTx/>
              <a:buNone/>
            </a:pPr>
            <a:r>
              <a:rPr lang="en-US" b="1" baseline="0" dirty="0" smtClean="0"/>
              <a:t>Visual Viewport</a:t>
            </a:r>
          </a:p>
          <a:p>
            <a:pPr marL="171450" indent="-171450">
              <a:buFontTx/>
              <a:buChar char="-"/>
            </a:pPr>
            <a:r>
              <a:rPr lang="en-US" b="0" baseline="0" dirty="0" smtClean="0"/>
              <a:t>The visual viewport is the CSS pixel dimension of the visible area of the page</a:t>
            </a:r>
          </a:p>
          <a:p>
            <a:pPr marL="171450" indent="-171450">
              <a:buFontTx/>
              <a:buChar char="-"/>
            </a:pPr>
            <a:r>
              <a:rPr lang="en-US" b="0" baseline="0" dirty="0" smtClean="0"/>
              <a:t>Desktop resize window resizes the visual viewport</a:t>
            </a:r>
          </a:p>
          <a:p>
            <a:pPr marL="171450" indent="-171450">
              <a:buFontTx/>
              <a:buChar char="-"/>
            </a:pPr>
            <a:r>
              <a:rPr lang="en-US" b="0" baseline="0" dirty="0" smtClean="0"/>
              <a:t>Mobile zoom resizes the visual viewport</a:t>
            </a:r>
          </a:p>
          <a:p>
            <a:pPr marL="171450" indent="-171450">
              <a:buFontTx/>
              <a:buChar char="-"/>
            </a:pPr>
            <a:endParaRPr lang="en-US" b="1" baseline="0" dirty="0" smtClean="0"/>
          </a:p>
          <a:p>
            <a:pPr marL="0" indent="0">
              <a:buFontTx/>
              <a:buNone/>
            </a:pPr>
            <a:r>
              <a:rPr lang="en-US" b="1" baseline="0" dirty="0" smtClean="0"/>
              <a:t>QUIZ:</a:t>
            </a:r>
            <a:r>
              <a:rPr lang="en-US" b="0" baseline="0" dirty="0" smtClean="0"/>
              <a:t> On the desktop, what will make the layout and visual viewports different?</a:t>
            </a:r>
          </a:p>
          <a:p>
            <a:pPr marL="171450" indent="-171450">
              <a:buFontTx/>
              <a:buChar char="-"/>
            </a:pPr>
            <a:r>
              <a:rPr lang="en-US" b="0" baseline="0" dirty="0" smtClean="0"/>
              <a:t>Scrollbars</a:t>
            </a:r>
          </a:p>
          <a:p>
            <a:pPr marL="0" indent="0">
              <a:buFontTx/>
              <a:buNone/>
            </a:pPr>
            <a:endParaRPr lang="en-US" b="1" baseline="0" dirty="0" smtClean="0"/>
          </a:p>
          <a:p>
            <a:r>
              <a:rPr lang="en-US" b="1" baseline="0" dirty="0" smtClean="0"/>
              <a:t>Viewport meta-tag for Mobile</a:t>
            </a:r>
          </a:p>
          <a:p>
            <a:pPr marL="171450" indent="-171450">
              <a:buFontTx/>
              <a:buChar char="-"/>
            </a:pPr>
            <a:r>
              <a:rPr lang="en-US" baseline="0" dirty="0" smtClean="0"/>
              <a:t>Controls the </a:t>
            </a:r>
            <a:r>
              <a:rPr lang="en-US" b="1" baseline="0" dirty="0" smtClean="0"/>
              <a:t>layout</a:t>
            </a:r>
            <a:r>
              <a:rPr lang="en-US" b="0" baseline="0" dirty="0" smtClean="0"/>
              <a:t> viewport</a:t>
            </a:r>
          </a:p>
          <a:p>
            <a:pPr marL="171450" indent="-171450">
              <a:buFontTx/>
              <a:buChar char="-"/>
            </a:pPr>
            <a:r>
              <a:rPr lang="en-US" b="0" i="1" baseline="0" dirty="0" smtClean="0"/>
              <a:t>Determines the number of device pixels per CSS pixel at zoom  = 1  * this is the important concept to get your head around *</a:t>
            </a:r>
            <a:endParaRPr lang="en-US" i="1" baseline="0" dirty="0" smtClean="0"/>
          </a:p>
          <a:p>
            <a:pPr marL="171450" indent="-171450">
              <a:buFontTx/>
              <a:buChar char="-"/>
            </a:pPr>
            <a:r>
              <a:rPr lang="en-US" baseline="0" dirty="0" smtClean="0"/>
              <a:t>99% of the time, use the &lt;meta name=“viewport” content=“width=device-width”&gt; tag </a:t>
            </a:r>
          </a:p>
          <a:p>
            <a:pPr marL="171450" indent="-171450">
              <a:buFontTx/>
              <a:buChar char="-"/>
            </a:pPr>
            <a:r>
              <a:rPr lang="en-US" baseline="0" dirty="0" smtClean="0"/>
              <a:t>Default </a:t>
            </a:r>
            <a:r>
              <a:rPr lang="en-US" baseline="0" dirty="0" err="1" smtClean="0"/>
              <a:t>iOS</a:t>
            </a:r>
            <a:r>
              <a:rPr lang="en-US" baseline="0" dirty="0" smtClean="0"/>
              <a:t> and Android layout viewport width is 980 CSS pixels, with initial scale set to match the visual viewport</a:t>
            </a:r>
          </a:p>
          <a:p>
            <a:pPr marL="171450" indent="-171450">
              <a:buFontTx/>
              <a:buChar char="-"/>
            </a:pPr>
            <a:r>
              <a:rPr lang="en-US" baseline="0" dirty="0" smtClean="0"/>
              <a:t>Content attribute is comma-separated</a:t>
            </a:r>
          </a:p>
          <a:p>
            <a:pPr marL="628650" lvl="1" indent="-171450">
              <a:buFontTx/>
              <a:buChar char="-"/>
            </a:pPr>
            <a:r>
              <a:rPr lang="en-US" baseline="0" dirty="0" smtClean="0"/>
              <a:t>Width = [</a:t>
            </a:r>
            <a:r>
              <a:rPr lang="en-US" baseline="0" dirty="0" err="1" smtClean="0"/>
              <a:t>px|device-width</a:t>
            </a:r>
            <a:r>
              <a:rPr lang="en-US" baseline="0" dirty="0" smtClean="0"/>
              <a:t>]. Device width is “screen width in CSS pixels at 100% zoom”</a:t>
            </a:r>
          </a:p>
          <a:p>
            <a:pPr marL="628650" lvl="1" indent="-171450">
              <a:buFontTx/>
              <a:buChar char="-"/>
            </a:pPr>
            <a:r>
              <a:rPr lang="en-US" baseline="0" dirty="0" smtClean="0"/>
              <a:t>Height – little-used</a:t>
            </a:r>
          </a:p>
          <a:p>
            <a:pPr marL="628650" lvl="1" indent="-171450">
              <a:buFontTx/>
              <a:buChar char="-"/>
            </a:pPr>
            <a:r>
              <a:rPr lang="en-US" baseline="0" dirty="0" smtClean="0"/>
              <a:t>Initial-scale = multiplier</a:t>
            </a:r>
          </a:p>
          <a:p>
            <a:pPr marL="628650" lvl="1" indent="-171450">
              <a:buFontTx/>
              <a:buChar char="-"/>
            </a:pPr>
            <a:r>
              <a:rPr lang="en-US" baseline="0" dirty="0" smtClean="0"/>
              <a:t>Maximum-scale = multiplier</a:t>
            </a:r>
          </a:p>
          <a:p>
            <a:pPr marL="628650" lvl="1" indent="-171450">
              <a:buFontTx/>
              <a:buChar char="-"/>
            </a:pPr>
            <a:r>
              <a:rPr lang="en-US" baseline="0" dirty="0" smtClean="0"/>
              <a:t>User-scalable = [</a:t>
            </a:r>
            <a:r>
              <a:rPr lang="en-US" baseline="0" dirty="0" err="1" smtClean="0"/>
              <a:t>true|false</a:t>
            </a:r>
            <a:r>
              <a:rPr lang="en-US" baseline="0" dirty="0" smtClean="0"/>
              <a:t>]. Whether to allow the user to scale</a:t>
            </a:r>
          </a:p>
          <a:p>
            <a:pPr marL="171450" lvl="0" indent="-171450">
              <a:buFontTx/>
              <a:buChar char="-"/>
            </a:pPr>
            <a:r>
              <a:rPr lang="en-US" baseline="0" dirty="0" smtClean="0"/>
              <a:t>CSS 2.1 recommends that CSS pixels correlate to one 96dpi pixel at arms’ length; initial-scale=1 requests this</a:t>
            </a:r>
          </a:p>
          <a:p>
            <a:pPr marL="171450" lvl="0" indent="-171450">
              <a:buFontTx/>
              <a:buChar char="-"/>
            </a:pPr>
            <a:endParaRPr lang="en-US" baseline="0" dirty="0" smtClean="0"/>
          </a:p>
          <a:p>
            <a:pPr marL="171450" lvl="0" indent="-171450">
              <a:buFontTx/>
              <a:buChar char="-"/>
            </a:pPr>
            <a:endParaRPr lang="en-US" baseline="0" dirty="0" smtClean="0"/>
          </a:p>
          <a:p>
            <a:pPr marL="0" lvl="0" indent="0">
              <a:buFontTx/>
              <a:buNone/>
            </a:pPr>
            <a:r>
              <a:rPr lang="en-US" baseline="0" dirty="0" smtClean="0"/>
              <a:t>IE10 METRO: ignores the viewport meta tag in Snap!</a:t>
            </a:r>
          </a:p>
          <a:p>
            <a:pPr marL="0" lvl="0" indent="0">
              <a:buFontTx/>
              <a:buNone/>
            </a:pPr>
            <a:r>
              <a:rPr lang="en-US" baseline="0" dirty="0" smtClean="0"/>
              <a:t>Need</a:t>
            </a:r>
          </a:p>
          <a:p>
            <a:pPr marL="0" lvl="0" indent="0">
              <a:buFontTx/>
              <a:buNone/>
            </a:pPr>
            <a:r>
              <a:rPr lang="en-US" baseline="0" dirty="0" smtClean="0"/>
              <a:t>@-</a:t>
            </a:r>
            <a:r>
              <a:rPr lang="en-US" baseline="0" dirty="0" err="1" smtClean="0"/>
              <a:t>ms</a:t>
            </a:r>
            <a:r>
              <a:rPr lang="en-US" baseline="0" dirty="0" smtClean="0"/>
              <a:t>-viewport {</a:t>
            </a:r>
          </a:p>
          <a:p>
            <a:pPr marL="0" lvl="0" indent="0">
              <a:buFontTx/>
              <a:buNone/>
            </a:pPr>
            <a:r>
              <a:rPr lang="en-US" baseline="0" dirty="0" smtClean="0"/>
              <a:t>    width: device-width;</a:t>
            </a:r>
          </a:p>
          <a:p>
            <a:pPr marL="0" lvl="0" indent="0">
              <a:buFontTx/>
              <a:buNone/>
            </a:pPr>
            <a:r>
              <a:rPr lang="en-US" baseline="0" dirty="0" smtClean="0"/>
              <a:t>}</a:t>
            </a:r>
          </a:p>
          <a:p>
            <a:pPr marL="0" lvl="0" indent="0">
              <a:buFontTx/>
              <a:buNone/>
            </a:pPr>
            <a:endParaRPr lang="en-US" baseline="0" dirty="0" smtClean="0"/>
          </a:p>
          <a:p>
            <a:pPr marL="0" lvl="0" indent="0">
              <a:buFontTx/>
              <a:buNone/>
            </a:pPr>
            <a:r>
              <a:rPr lang="en-US" b="1" baseline="0" dirty="0" smtClean="0"/>
              <a:t>Relevance to media queries: </a:t>
            </a:r>
          </a:p>
          <a:p>
            <a:pPr marL="171450" lvl="0" indent="-171450">
              <a:buFont typeface="Arial" panose="020B0604020202020204" pitchFamily="34" charset="0"/>
              <a:buChar char="•"/>
            </a:pPr>
            <a:r>
              <a:rPr lang="en-US" i="1" baseline="0" dirty="0" smtClean="0"/>
              <a:t>width</a:t>
            </a:r>
            <a:r>
              <a:rPr lang="en-US" baseline="0" dirty="0" smtClean="0"/>
              <a:t> versus </a:t>
            </a:r>
            <a:r>
              <a:rPr lang="en-US" i="1" baseline="0" dirty="0" smtClean="0"/>
              <a:t>device-width</a:t>
            </a:r>
          </a:p>
          <a:p>
            <a:pPr marL="171450" lvl="0" indent="-171450">
              <a:buFont typeface="Arial" panose="020B0604020202020204" pitchFamily="34" charset="0"/>
              <a:buChar char="•"/>
            </a:pPr>
            <a:r>
              <a:rPr lang="en-US" baseline="0" dirty="0" smtClean="0"/>
              <a:t>99% of the time you want width (CSS pixels)</a:t>
            </a:r>
          </a:p>
          <a:p>
            <a:pPr marL="171450" lvl="0" indent="-171450">
              <a:buFont typeface="Arial" panose="020B0604020202020204" pitchFamily="34" charset="0"/>
              <a:buChar char="•"/>
            </a:pPr>
            <a:r>
              <a:rPr lang="en-US" baseline="0" dirty="0" smtClean="0"/>
              <a:t>Device-width can help you target specific devices (e.g. </a:t>
            </a:r>
            <a:r>
              <a:rPr lang="en-US" baseline="0" dirty="0" err="1" smtClean="0"/>
              <a:t>iPad|Phone</a:t>
            </a:r>
            <a:r>
              <a:rPr lang="en-US" baseline="0" dirty="0" smtClean="0"/>
              <a:t>)</a:t>
            </a:r>
          </a:p>
          <a:p>
            <a:pPr marL="171450" lvl="0" indent="-171450">
              <a:buFont typeface="Arial" panose="020B0604020202020204" pitchFamily="34" charset="0"/>
              <a:buChar char="•"/>
            </a:pPr>
            <a:r>
              <a:rPr lang="en-US" baseline="0" dirty="0" smtClean="0"/>
              <a:t>Note iOS reports *portrait* device-width &amp; -height regardless of orientation (use orientation to differentiate)</a:t>
            </a:r>
          </a:p>
        </p:txBody>
      </p:sp>
      <p:sp>
        <p:nvSpPr>
          <p:cNvPr id="4" name="Slide Number Placeholder 3"/>
          <p:cNvSpPr>
            <a:spLocks noGrp="1"/>
          </p:cNvSpPr>
          <p:nvPr>
            <p:ph type="sldNum" sz="quarter" idx="10"/>
          </p:nvPr>
        </p:nvSpPr>
        <p:spPr/>
        <p:txBody>
          <a:bodyPr/>
          <a:lstStyle/>
          <a:p>
            <a:fld id="{EB974254-A4B3-40C6-86C3-CA4367F2A9DC}" type="slidenum">
              <a:rPr lang="en-US" smtClean="0"/>
              <a:t>15</a:t>
            </a:fld>
            <a:endParaRPr lang="en-US"/>
          </a:p>
        </p:txBody>
      </p:sp>
    </p:spTree>
    <p:extLst>
      <p:ext uri="{BB962C8B-B14F-4D97-AF65-F5344CB8AC3E}">
        <p14:creationId xmlns:p14="http://schemas.microsoft.com/office/powerpoint/2010/main" val="3764434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WAY too many devices to design to device-specific</a:t>
            </a:r>
            <a:r>
              <a:rPr lang="en-US" baseline="0" dirty="0" smtClean="0"/>
              <a:t> breakpoints. Choose too narrow a width &amp; get cut off on slightly larger devices; choose too large a width and serve a shrunken layout on a device that can handle more…</a:t>
            </a:r>
          </a:p>
          <a:p>
            <a:endParaRPr lang="en-US" dirty="0" smtClean="0"/>
          </a:p>
          <a:p>
            <a:r>
              <a:rPr lang="en-US" dirty="0" smtClean="0"/>
              <a:t>The sweet</a:t>
            </a:r>
            <a:r>
              <a:rPr lang="en-US" baseline="0" dirty="0" smtClean="0"/>
              <a:t> spots are generally in the circled areas – let your content be your guide.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16</a:t>
            </a:fld>
            <a:endParaRPr lang="en-US"/>
          </a:p>
        </p:txBody>
      </p:sp>
    </p:spTree>
    <p:extLst>
      <p:ext uri="{BB962C8B-B14F-4D97-AF65-F5344CB8AC3E}">
        <p14:creationId xmlns:p14="http://schemas.microsoft.com/office/powerpoint/2010/main" val="2143301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baseline="0" dirty="0" smtClean="0"/>
              <a:t>** NEED A NEW PICTURE **</a:t>
            </a:r>
          </a:p>
          <a:p>
            <a:pPr marL="628650" lvl="1" indent="-171450">
              <a:buFont typeface="Arial" panose="020B0604020202020204" pitchFamily="34" charset="0"/>
              <a:buChar char="•"/>
            </a:pPr>
            <a:r>
              <a:rPr lang="en-US" baseline="0" dirty="0" smtClean="0"/>
              <a:t>Choose a starting point (Really BIG or Really SMALL) and start resizing until things look “wrong”</a:t>
            </a:r>
          </a:p>
          <a:p>
            <a:pPr marL="628650" lvl="1" indent="-171450">
              <a:buFont typeface="Arial" panose="020B0604020202020204" pitchFamily="34" charset="0"/>
              <a:buChar char="•"/>
            </a:pPr>
            <a:r>
              <a:rPr lang="en-US" baseline="0" dirty="0" smtClean="0"/>
              <a:t>Set a breakpoint, fix it</a:t>
            </a:r>
          </a:p>
          <a:p>
            <a:pPr marL="628650" lvl="1" indent="-171450">
              <a:buFont typeface="Arial" panose="020B0604020202020204" pitchFamily="34" charset="0"/>
              <a:buChar char="•"/>
            </a:pPr>
            <a:r>
              <a:rPr lang="en-US" baseline="0" dirty="0" smtClean="0"/>
              <a:t>Repeat</a:t>
            </a:r>
          </a:p>
          <a:p>
            <a:pPr marL="628650" lvl="1" indent="-171450">
              <a:buFont typeface="Arial" panose="020B0604020202020204" pitchFamily="34" charset="0"/>
              <a:buChar char="•"/>
            </a:pPr>
            <a:r>
              <a:rPr lang="en-US" baseline="0" dirty="0" smtClean="0"/>
              <a:t>Three sizes is a maintainable sweet-spot</a:t>
            </a:r>
          </a:p>
          <a:p>
            <a:pPr marL="171450" indent="-171450">
              <a:buFont typeface="Arial" panose="020B0604020202020204" pitchFamily="34" charset="0"/>
              <a:buChar char="•"/>
            </a:pPr>
            <a:endParaRPr lang="en-US" b="1" baseline="0" dirty="0" smtClean="0"/>
          </a:p>
          <a:p>
            <a:pPr marL="171450" indent="-171450">
              <a:buFont typeface="Arial" panose="020B0604020202020204" pitchFamily="34" charset="0"/>
              <a:buChar char="•"/>
            </a:pPr>
            <a:r>
              <a:rPr lang="en-US" baseline="0" dirty="0" smtClean="0"/>
              <a:t>“Goldilocks Approach” (Chris Armstrong)</a:t>
            </a:r>
          </a:p>
          <a:p>
            <a:pPr marL="628650" lvl="1" indent="-171450">
              <a:buFont typeface="Arial" panose="020B0604020202020204" pitchFamily="34" charset="0"/>
              <a:buChar char="•"/>
            </a:pPr>
            <a:r>
              <a:rPr lang="en-US" baseline="0" dirty="0" smtClean="0"/>
              <a:t>Content-out, not canvas-in</a:t>
            </a:r>
          </a:p>
          <a:p>
            <a:pPr marL="628650" lvl="1" indent="-171450">
              <a:buFont typeface="Arial" panose="020B0604020202020204" pitchFamily="34" charset="0"/>
              <a:buChar char="•"/>
            </a:pPr>
            <a:r>
              <a:rPr lang="en-US" baseline="0" dirty="0" smtClean="0"/>
              <a:t>Going content-out means respecting the default base font size and scaling from there in </a:t>
            </a:r>
            <a:r>
              <a:rPr lang="en-US" baseline="0" dirty="0" err="1" smtClean="0"/>
              <a:t>em</a:t>
            </a:r>
            <a:r>
              <a:rPr lang="en-US" baseline="0" dirty="0" smtClean="0"/>
              <a:t>  (side-trip into meaning of </a:t>
            </a:r>
            <a:r>
              <a:rPr lang="en-US" b="1" baseline="0" dirty="0" err="1" smtClean="0"/>
              <a:t>em</a:t>
            </a:r>
            <a:r>
              <a:rPr lang="en-US" baseline="0" dirty="0" smtClean="0"/>
              <a:t>)</a:t>
            </a:r>
          </a:p>
          <a:p>
            <a:pPr marL="628650" lvl="1" indent="-171450">
              <a:buFont typeface="Arial" panose="020B0604020202020204" pitchFamily="34" charset="0"/>
              <a:buChar char="•"/>
            </a:pPr>
            <a:r>
              <a:rPr lang="en-US" baseline="0" dirty="0" smtClean="0"/>
              <a:t>Need to know some basic metrics: around 66 characters per line, ~30em is optimal for eye scanning from end-of-line to beginning-of-next</a:t>
            </a:r>
          </a:p>
          <a:p>
            <a:pPr marL="628650" lvl="1" indent="-171450">
              <a:buFont typeface="Arial" panose="020B0604020202020204" pitchFamily="34" charset="0"/>
              <a:buChar char="•"/>
            </a:pPr>
            <a:r>
              <a:rPr lang="en-US" baseline="0" dirty="0" smtClean="0"/>
              <a:t>Set max-width of main text content to 30em</a:t>
            </a:r>
          </a:p>
          <a:p>
            <a:pPr marL="628650" lvl="1" indent="-171450">
              <a:buFont typeface="Arial" panose="020B0604020202020204" pitchFamily="34" charset="0"/>
              <a:buChar char="•"/>
            </a:pPr>
            <a:r>
              <a:rPr lang="en-US" baseline="0" dirty="0" smtClean="0"/>
              <a:t>With a “too big” screen, add text columns</a:t>
            </a:r>
          </a:p>
          <a:p>
            <a:pPr marL="628650" lvl="1" indent="-171450">
              <a:buFont typeface="Arial" panose="020B0604020202020204" pitchFamily="34" charset="0"/>
              <a:buChar char="•"/>
            </a:pPr>
            <a:r>
              <a:rPr lang="en-US" baseline="0" dirty="0" smtClean="0"/>
              <a:t>With a “too small” screen, remove margins and hanging elements</a:t>
            </a:r>
          </a:p>
          <a:p>
            <a:pPr marL="628650" lvl="1" indent="-171450">
              <a:buFont typeface="Arial" panose="020B0604020202020204" pitchFamily="34" charset="0"/>
              <a:buChar char="•"/>
            </a:pPr>
            <a:r>
              <a:rPr lang="en-US" baseline="0" dirty="0" err="1" smtClean="0"/>
              <a:t>Em</a:t>
            </a:r>
            <a:r>
              <a:rPr lang="en-US" baseline="0" dirty="0" smtClean="0"/>
              <a:t> units are density-independent (think retina)</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20</a:t>
            </a:fld>
            <a:endParaRPr lang="en-US"/>
          </a:p>
        </p:txBody>
      </p:sp>
    </p:spTree>
    <p:extLst>
      <p:ext uri="{BB962C8B-B14F-4D97-AF65-F5344CB8AC3E}">
        <p14:creationId xmlns:p14="http://schemas.microsoft.com/office/powerpoint/2010/main" val="33465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a:t>
            </a:r>
            <a:r>
              <a:rPr lang="en-US" baseline="0" dirty="0" smtClean="0"/>
              <a:t> supply MP3 and OGG, and fall back to Flash or a direct download link.</a:t>
            </a:r>
          </a:p>
          <a:p>
            <a:r>
              <a:rPr lang="en-US" baseline="0" dirty="0" smtClean="0"/>
              <a:t>http://media.io will do conversions for you</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21</a:t>
            </a:fld>
            <a:endParaRPr lang="en-US"/>
          </a:p>
        </p:txBody>
      </p:sp>
    </p:spTree>
    <p:extLst>
      <p:ext uri="{BB962C8B-B14F-4D97-AF65-F5344CB8AC3E}">
        <p14:creationId xmlns:p14="http://schemas.microsoft.com/office/powerpoint/2010/main" val="289638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Scaling:</a:t>
            </a:r>
          </a:p>
          <a:p>
            <a:pPr marL="171450" indent="-171450">
              <a:buFont typeface="Arial" panose="020B0604020202020204" pitchFamily="34" charset="0"/>
              <a:buChar char="•"/>
            </a:pPr>
            <a:r>
              <a:rPr lang="en-US" dirty="0" smtClean="0"/>
              <a:t>Basic image scaling</a:t>
            </a:r>
            <a:r>
              <a:rPr lang="en-US" baseline="0" dirty="0" smtClean="0"/>
              <a:t> can be accomplished with width: 100% and max-width. IE7 has issues and will crop. (</a:t>
            </a:r>
            <a:r>
              <a:rPr lang="en-US" b="1" u="sng" baseline="0" dirty="0" smtClean="0"/>
              <a:t>DEMO</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Cropping:</a:t>
            </a:r>
          </a:p>
          <a:p>
            <a:pPr marL="171450" indent="-171450">
              <a:buFont typeface="Arial" panose="020B0604020202020204" pitchFamily="34" charset="0"/>
              <a:buChar char="•"/>
            </a:pPr>
            <a:r>
              <a:rPr lang="en-US" baseline="0" dirty="0" smtClean="0"/>
              <a:t>Negative margins inside a container with overflow: hidden (</a:t>
            </a:r>
            <a:r>
              <a:rPr lang="en-US" b="1" u="sng" baseline="0" dirty="0" smtClean="0"/>
              <a:t>DEMO</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Swap / Omit:</a:t>
            </a:r>
          </a:p>
          <a:p>
            <a:pPr marL="171450" indent="-171450">
              <a:buFont typeface="Arial" panose="020B0604020202020204" pitchFamily="34" charset="0"/>
              <a:buChar char="•"/>
            </a:pPr>
            <a:r>
              <a:rPr lang="en-US" baseline="0" dirty="0" smtClean="0"/>
              <a:t>Avoiding download</a:t>
            </a:r>
          </a:p>
          <a:p>
            <a:pPr marL="171450" indent="-171450">
              <a:buFont typeface="Arial" panose="020B0604020202020204" pitchFamily="34" charset="0"/>
              <a:buChar char="•"/>
            </a:pPr>
            <a:r>
              <a:rPr lang="en-US" baseline="0" dirty="0" smtClean="0"/>
              <a:t>Textures are a good candidate</a:t>
            </a:r>
          </a:p>
          <a:p>
            <a:pPr marL="171450" indent="-171450">
              <a:buFont typeface="Arial" panose="020B0604020202020204" pitchFamily="34" charset="0"/>
              <a:buChar char="•"/>
            </a:pPr>
            <a:r>
              <a:rPr lang="en-US" baseline="0" dirty="0" smtClean="0"/>
              <a:t>Swapping images can be accomplished client- or server-side</a:t>
            </a:r>
          </a:p>
          <a:p>
            <a:pPr marL="628650" lvl="1" indent="-171450">
              <a:buFont typeface="Arial" panose="020B0604020202020204" pitchFamily="34" charset="0"/>
              <a:buChar char="•"/>
            </a:pPr>
            <a:r>
              <a:rPr lang="en-US" baseline="0" dirty="0" smtClean="0"/>
              <a:t>Client-side with &lt;</a:t>
            </a:r>
            <a:r>
              <a:rPr lang="en-US" baseline="0" dirty="0" err="1" smtClean="0"/>
              <a:t>noscript</a:t>
            </a:r>
            <a:r>
              <a:rPr lang="en-US" baseline="0" dirty="0" smtClean="0"/>
              <a:t>&gt; approach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Server-side with an HTTP Module like </a:t>
            </a:r>
            <a:r>
              <a:rPr lang="en-US" baseline="0" dirty="0" err="1" smtClean="0"/>
              <a:t>ImageResizer</a:t>
            </a:r>
            <a:r>
              <a:rPr lang="en-US" baseline="0" dirty="0" smtClean="0"/>
              <a:t> (with responsive presets - https://github.com/mindrevolution/ImageResizer-ResponsivePresets)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Server-side with </a:t>
            </a:r>
            <a:r>
              <a:rPr lang="en-US" baseline="0" dirty="0" err="1" smtClean="0"/>
              <a:t>useragent</a:t>
            </a:r>
            <a:r>
              <a:rPr lang="en-US" baseline="0" dirty="0" smtClean="0"/>
              <a:t>-aware URL selection (</a:t>
            </a:r>
            <a:r>
              <a:rPr lang="en-US" b="1" u="sng" baseline="0" dirty="0" smtClean="0"/>
              <a:t>DEMO</a:t>
            </a:r>
            <a:r>
              <a:rPr lang="en-US" baseline="0" dirty="0" smtClean="0"/>
              <a: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SVG</a:t>
            </a:r>
          </a:p>
          <a:p>
            <a:pPr marL="171450" indent="-171450">
              <a:buFont typeface="Arial" panose="020B0604020202020204" pitchFamily="34" charset="0"/>
              <a:buChar char="•"/>
            </a:pPr>
            <a:r>
              <a:rPr lang="en-US" baseline="0" dirty="0" smtClean="0"/>
              <a:t>Infinitely scalable at 100% quality</a:t>
            </a:r>
          </a:p>
          <a:p>
            <a:pPr marL="171450" indent="-171450">
              <a:buFont typeface="Arial" panose="020B0604020202020204" pitchFamily="34" charset="0"/>
              <a:buChar char="•"/>
            </a:pPr>
            <a:r>
              <a:rPr lang="en-US" baseline="0" dirty="0" smtClean="0"/>
              <a:t>PNG fallback for IE (</a:t>
            </a:r>
            <a:r>
              <a:rPr lang="en-US" b="1" u="sng" baseline="0" dirty="0" smtClean="0"/>
              <a:t>DEMO </a:t>
            </a:r>
            <a:r>
              <a:rPr lang="en-US" baseline="0" dirty="0" smtClean="0"/>
              <a:t>– note </a:t>
            </a:r>
            <a:r>
              <a:rPr lang="en-US" baseline="0" dirty="0" err="1" smtClean="0"/>
              <a:t>browserstack</a:t>
            </a:r>
            <a:r>
              <a:rPr lang="en-US" baseline="0" dirty="0" smtClean="0"/>
              <a:t> or VM – IE7 mode of IE10 does not show fallback)</a:t>
            </a:r>
          </a:p>
          <a:p>
            <a:pPr marL="171450" indent="-171450">
              <a:buFont typeface="Arial" panose="020B0604020202020204" pitchFamily="34" charset="0"/>
              <a:buChar char="•"/>
            </a:pPr>
            <a:endParaRPr lang="en-US" baseline="0" dirty="0" smtClean="0"/>
          </a:p>
          <a:p>
            <a:endParaRPr lang="en-US" dirty="0" smtClean="0"/>
          </a:p>
          <a:p>
            <a:r>
              <a:rPr lang="en-US" b="0" dirty="0" smtClean="0"/>
              <a:t>Other Bandwidth Tips:</a:t>
            </a:r>
          </a:p>
          <a:p>
            <a:pPr marL="171450" indent="-171450">
              <a:buFont typeface="Arial" panose="020B0604020202020204" pitchFamily="34" charset="0"/>
              <a:buChar char="•"/>
            </a:pPr>
            <a:r>
              <a:rPr lang="en-US" dirty="0" smtClean="0"/>
              <a:t>Choose the correct format! (PNG – logos/vectors;</a:t>
            </a:r>
            <a:r>
              <a:rPr lang="en-US" baseline="0" dirty="0" smtClean="0"/>
              <a:t> JPEG photos / realism; GIF – for &lt;=IE6 PNG transparency workaround OR use CSS hack)</a:t>
            </a:r>
          </a:p>
          <a:p>
            <a:pPr marL="171450" indent="-171450">
              <a:buFont typeface="Arial" panose="020B0604020202020204" pitchFamily="34" charset="0"/>
              <a:buChar char="•"/>
            </a:pPr>
            <a:r>
              <a:rPr lang="en-US" baseline="0" dirty="0" err="1" smtClean="0"/>
              <a:t>Losslessly</a:t>
            </a:r>
            <a:r>
              <a:rPr lang="en-US" baseline="0" dirty="0" smtClean="0"/>
              <a:t> optimize your PNGs (</a:t>
            </a:r>
            <a:r>
              <a:rPr lang="en-US" baseline="0" dirty="0" err="1" smtClean="0"/>
              <a:t>PngGauntlet</a:t>
            </a:r>
            <a:r>
              <a:rPr lang="en-US" baseline="0" dirty="0" smtClean="0"/>
              <a:t>) and others (plenty of tools)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gallery: photoswipe.com</a:t>
            </a:r>
          </a:p>
          <a:p>
            <a:endParaRPr lang="en-US" b="1"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22</a:t>
            </a:fld>
            <a:endParaRPr lang="en-US"/>
          </a:p>
        </p:txBody>
      </p:sp>
    </p:spTree>
    <p:extLst>
      <p:ext uri="{BB962C8B-B14F-4D97-AF65-F5344CB8AC3E}">
        <p14:creationId xmlns:p14="http://schemas.microsoft.com/office/powerpoint/2010/main" val="52610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Performance + Compatibility - HTML5</a:t>
            </a:r>
            <a:r>
              <a:rPr lang="en-US" b="1" baseline="0" dirty="0" smtClean="0"/>
              <a:t> video with Flash fallback</a:t>
            </a:r>
          </a:p>
          <a:p>
            <a:pPr marL="171450" indent="-171450">
              <a:buFont typeface="Arial" panose="020B0604020202020204" pitchFamily="34" charset="0"/>
              <a:buChar char="•"/>
            </a:pPr>
            <a:r>
              <a:rPr lang="en-US" baseline="0" dirty="0" smtClean="0"/>
              <a:t>Supply VP8- and H.264-encoded files and you will cover nearly all user agents</a:t>
            </a:r>
          </a:p>
          <a:p>
            <a:pPr marL="171450" indent="-171450">
              <a:buFont typeface="Arial" panose="020B0604020202020204" pitchFamily="34" charset="0"/>
              <a:buChar char="•"/>
            </a:pPr>
            <a:r>
              <a:rPr lang="en-US" baseline="0" dirty="0" smtClean="0"/>
              <a:t>Omitting the type from the final source will cause most browsers to check the metadata to determine if it can be played. Bandwidth/accessibility tradeoff.</a:t>
            </a:r>
          </a:p>
          <a:p>
            <a:pPr marL="171450" indent="-171450">
              <a:buFont typeface="Arial" panose="020B0604020202020204" pitchFamily="34" charset="0"/>
              <a:buChar char="•"/>
            </a:pPr>
            <a:r>
              <a:rPr lang="en-US" baseline="0" dirty="0" smtClean="0"/>
              <a:t>*could* use the little-known media attribute to serve smaller files to smaller devices (caveat: this may be dropped)</a:t>
            </a:r>
          </a:p>
          <a:p>
            <a:pPr marL="171450" indent="-171450">
              <a:buFont typeface="Arial" panose="020B0604020202020204" pitchFamily="34" charset="0"/>
              <a:buChar char="•"/>
            </a:pPr>
            <a:r>
              <a:rPr lang="en-US" b="0" dirty="0" smtClean="0"/>
              <a:t>IIS</a:t>
            </a:r>
            <a:r>
              <a:rPr lang="en-US" b="0" baseline="0" dirty="0" smtClean="0"/>
              <a:t> NOTE: need to add mime types for video. You’ll get a 404.3 without it. (Web.config \ </a:t>
            </a:r>
            <a:r>
              <a:rPr lang="en-US" b="0" baseline="0" dirty="0" err="1" smtClean="0"/>
              <a:t>system.webserver</a:t>
            </a:r>
            <a:r>
              <a:rPr lang="en-US" b="0" baseline="0" dirty="0" smtClean="0"/>
              <a:t>\</a:t>
            </a:r>
            <a:r>
              <a:rPr lang="en-US" b="0" baseline="0" dirty="0" err="1" smtClean="0"/>
              <a:t>staticContent</a:t>
            </a:r>
            <a:r>
              <a:rPr lang="en-US" b="0" baseline="0" dirty="0" smtClean="0"/>
              <a:t>\</a:t>
            </a:r>
            <a:r>
              <a:rPr lang="en-US" b="0" baseline="0" dirty="0" err="1" smtClean="0"/>
              <a:t>mimeMap</a:t>
            </a:r>
            <a:r>
              <a:rPr lang="en-US" b="0" baseline="0" dirty="0" smtClean="0"/>
              <a:t>)</a:t>
            </a:r>
            <a:endParaRPr lang="en-US" b="0" dirty="0" smtClean="0"/>
          </a:p>
          <a:p>
            <a:pPr marL="171450" indent="-171450">
              <a:buFont typeface="Arial" panose="020B0604020202020204" pitchFamily="34" charset="0"/>
              <a:buChar char="•"/>
            </a:pPr>
            <a:r>
              <a:rPr lang="en-US" b="0" dirty="0" smtClean="0"/>
              <a:t>Good resources</a:t>
            </a:r>
          </a:p>
          <a:p>
            <a:pPr marL="628650" lvl="1" indent="-171450">
              <a:buFont typeface="Arial" panose="020B0604020202020204" pitchFamily="34" charset="0"/>
              <a:buChar char="•"/>
            </a:pPr>
            <a:r>
              <a:rPr lang="en-US" b="0" dirty="0" smtClean="0"/>
              <a:t>Mark Pilgrim’s excellent, very in-depth (though getting out-of-date) guide: http://diveintohtml5.info/video.html</a:t>
            </a:r>
          </a:p>
          <a:p>
            <a:pPr marL="628650" lvl="1" indent="-171450">
              <a:buFont typeface="Arial" panose="020B0604020202020204" pitchFamily="34" charset="0"/>
              <a:buChar char="•"/>
            </a:pPr>
            <a:r>
              <a:rPr lang="en-US" b="0" dirty="0" smtClean="0"/>
              <a:t>Concise, easy to read guide from </a:t>
            </a:r>
            <a:r>
              <a:rPr lang="en-US" b="0" dirty="0" err="1" smtClean="0"/>
              <a:t>JWPlayer</a:t>
            </a:r>
            <a:r>
              <a:rPr lang="en-US" b="0" dirty="0" smtClean="0"/>
              <a:t>:</a:t>
            </a:r>
            <a:r>
              <a:rPr lang="en-US" b="0" baseline="0" dirty="0" smtClean="0"/>
              <a:t> http://www.longtailvideo.com/support/jw-player/jw-player-for-flash-v5/22644/using-the-html5-video-tag/</a:t>
            </a:r>
            <a:endParaRPr lang="en-US" b="0" dirty="0" smtClean="0"/>
          </a:p>
          <a:p>
            <a:pPr marL="171450" indent="-171450">
              <a:buFont typeface="Arial" panose="020B0604020202020204" pitchFamily="34" charset="0"/>
              <a:buChar char="•"/>
            </a:pPr>
            <a:r>
              <a:rPr lang="en-US" baseline="0" dirty="0" smtClean="0"/>
              <a:t>Within the video tag, below the sources, include a flash fallback and video download link (for users without flash)</a:t>
            </a:r>
          </a:p>
          <a:p>
            <a:pPr marL="628650" lvl="1" indent="-171450">
              <a:buFont typeface="Arial" panose="020B0604020202020204" pitchFamily="34" charset="0"/>
              <a:buChar char="•"/>
            </a:pPr>
            <a:r>
              <a:rPr lang="en-US" baseline="0" dirty="0" err="1" smtClean="0"/>
              <a:t>FlowPlayer</a:t>
            </a:r>
            <a:r>
              <a:rPr lang="en-US" baseline="0" dirty="0" smtClean="0"/>
              <a:t> is a nice option (note issues with </a:t>
            </a:r>
            <a:r>
              <a:rPr lang="en-US" baseline="0" dirty="0" err="1" smtClean="0"/>
              <a:t>FlashFox</a:t>
            </a:r>
            <a:r>
              <a:rPr lang="en-US" baseline="0" dirty="0" smtClean="0"/>
              <a:t> resizing)</a:t>
            </a:r>
          </a:p>
          <a:p>
            <a:pPr marL="628650" lvl="1" indent="-171450">
              <a:buFont typeface="Arial" panose="020B0604020202020204" pitchFamily="34" charset="0"/>
              <a:buChar char="•"/>
            </a:pPr>
            <a:r>
              <a:rPr lang="en-US" b="0" baseline="0" dirty="0" smtClean="0"/>
              <a:t>Within the object tag, supply a final fallback download link for devices with neither video NOR plugin support</a:t>
            </a:r>
          </a:p>
          <a:p>
            <a:pPr marL="171450" lvl="0" indent="-171450">
              <a:buFont typeface="Arial" panose="020B0604020202020204" pitchFamily="34" charset="0"/>
              <a:buChar char="•"/>
            </a:pPr>
            <a:r>
              <a:rPr lang="en-US" b="0" baseline="0" dirty="0" smtClean="0"/>
              <a:t>Nice tool for generating markup: “Video for Everybody” http://camendesign.co.uk/code/video_for_everybody</a:t>
            </a:r>
          </a:p>
          <a:p>
            <a:pPr marL="171450" lvl="0" indent="-171450">
              <a:buFont typeface="Arial" panose="020B0604020202020204" pitchFamily="34" charset="0"/>
              <a:buChar char="•"/>
            </a:pPr>
            <a:r>
              <a:rPr lang="en-US" b="0" baseline="0" dirty="0" smtClean="0"/>
              <a:t>Use JavaScript and/or HTTP module and user agent detection to serve appropriate codec and </a:t>
            </a:r>
            <a:r>
              <a:rPr lang="en-US" b="0" baseline="0" dirty="0" err="1" smtClean="0"/>
              <a:t>filesize</a:t>
            </a:r>
            <a:endParaRPr lang="en-US" b="0" dirty="0" smtClean="0"/>
          </a:p>
          <a:p>
            <a:pPr marL="0" indent="0">
              <a:buFont typeface="Arial" panose="020B0604020202020204" pitchFamily="34" charset="0"/>
              <a:buNone/>
            </a:pPr>
            <a:endParaRPr lang="en-US" b="1" dirty="0" smtClean="0"/>
          </a:p>
          <a:p>
            <a:r>
              <a:rPr lang="en-US" b="1" dirty="0" smtClean="0"/>
              <a:t>Third-party</a:t>
            </a:r>
          </a:p>
          <a:p>
            <a:r>
              <a:rPr lang="en-US" b="0" dirty="0" smtClean="0"/>
              <a:t>Don’t discount the option of hosting the video externally (</a:t>
            </a:r>
            <a:r>
              <a:rPr lang="en-US" b="0" dirty="0" err="1" smtClean="0"/>
              <a:t>Vimeo</a:t>
            </a:r>
            <a:r>
              <a:rPr lang="en-US" b="0" dirty="0" smtClean="0"/>
              <a:t>, </a:t>
            </a:r>
            <a:r>
              <a:rPr lang="en-US" b="0" dirty="0" err="1" smtClean="0"/>
              <a:t>Youtube</a:t>
            </a:r>
            <a:r>
              <a:rPr lang="en-US" b="0" dirty="0" smtClean="0"/>
              <a:t>) and </a:t>
            </a:r>
            <a:r>
              <a:rPr lang="en-US" b="0" dirty="0" err="1" smtClean="0"/>
              <a:t>IFRAMEing</a:t>
            </a:r>
            <a:r>
              <a:rPr lang="en-US" b="0" dirty="0" smtClean="0"/>
              <a:t> in a player – they’ve solved the cross-browser issues and will take bandwidth &amp; connection pressure off</a:t>
            </a:r>
            <a:r>
              <a:rPr lang="en-US" b="0" baseline="0" dirty="0" smtClean="0"/>
              <a:t> your server.</a:t>
            </a:r>
            <a:endParaRPr lang="en-US" b="0" dirty="0" smtClean="0"/>
          </a:p>
          <a:p>
            <a:endParaRPr lang="en-US" b="1" dirty="0" smtClean="0"/>
          </a:p>
          <a:p>
            <a:r>
              <a:rPr lang="en-US" b="1" dirty="0" smtClean="0"/>
              <a:t>Flexible sizing:</a:t>
            </a:r>
          </a:p>
          <a:p>
            <a:pPr marL="171450" indent="-171450">
              <a:buFont typeface="Arial" panose="020B0604020202020204" pitchFamily="34" charset="0"/>
              <a:buChar char="•"/>
            </a:pPr>
            <a:r>
              <a:rPr lang="en-US" b="0" dirty="0" smtClean="0"/>
              <a:t>For the &lt;video&gt; tag, you can rely on width = 100% and max-width, with height auto to</a:t>
            </a:r>
            <a:r>
              <a:rPr lang="en-US" b="0" baseline="0" dirty="0" smtClean="0"/>
              <a:t> flexibly resize video while maintaining aspect ratio</a:t>
            </a:r>
          </a:p>
          <a:p>
            <a:pPr marL="171450" indent="-171450">
              <a:buFont typeface="Arial" panose="020B0604020202020204" pitchFamily="34" charset="0"/>
              <a:buChar char="•"/>
            </a:pPr>
            <a:r>
              <a:rPr lang="en-US" b="0" baseline="0" dirty="0" smtClean="0"/>
              <a:t>Flash and IFRAMEs have </a:t>
            </a:r>
            <a:r>
              <a:rPr lang="en-US" b="0" dirty="0" smtClean="0"/>
              <a:t>issues – can’t automatically set height to preserve the aspect ratio.</a:t>
            </a:r>
          </a:p>
          <a:p>
            <a:pPr marL="171450" indent="-171450">
              <a:buFont typeface="Arial" panose="020B0604020202020204" pitchFamily="34" charset="0"/>
              <a:buChar char="•"/>
            </a:pPr>
            <a:r>
              <a:rPr lang="en-US" b="0" dirty="0" smtClean="0"/>
              <a:t>Thierry </a:t>
            </a:r>
            <a:r>
              <a:rPr lang="en-US" b="0" dirty="0" err="1" smtClean="0"/>
              <a:t>Koblentz</a:t>
            </a:r>
            <a:r>
              <a:rPr lang="en-US" b="0" dirty="0" smtClean="0"/>
              <a:t> “Creating Intrinsic</a:t>
            </a:r>
            <a:r>
              <a:rPr lang="en-US" b="0" baseline="0" dirty="0" smtClean="0"/>
              <a:t> Ratios for Video” to the rescue - http://www.alistapart.com/articles/creating-intrinsic-ratios-for-video/</a:t>
            </a:r>
          </a:p>
          <a:p>
            <a:pPr marL="628650" lvl="1" indent="-171450">
              <a:buFont typeface="Arial" panose="020B0604020202020204" pitchFamily="34" charset="0"/>
              <a:buChar char="•"/>
            </a:pPr>
            <a:r>
              <a:rPr lang="en-US" b="0" baseline="0" dirty="0" smtClean="0"/>
              <a:t>Set a wrapper DIV with relative position, zero height, and bottom-padding representing the aspect radio (e.g. 56.25% == 16:9)</a:t>
            </a:r>
          </a:p>
          <a:p>
            <a:pPr marL="628650" lvl="1" indent="-171450">
              <a:buFont typeface="Arial" panose="020B0604020202020204" pitchFamily="34" charset="0"/>
              <a:buChar char="•"/>
            </a:pPr>
            <a:r>
              <a:rPr lang="en-US" b="0" baseline="0" dirty="0" smtClean="0"/>
              <a:t>Set an inner div absolutely positioned with 100% width and height</a:t>
            </a:r>
          </a:p>
          <a:p>
            <a:pPr marL="628650" lvl="1" indent="-171450">
              <a:buFont typeface="Arial" panose="020B0604020202020204" pitchFamily="34" charset="0"/>
              <a:buChar char="•"/>
            </a:pPr>
            <a:r>
              <a:rPr lang="en-US" b="0" baseline="0" dirty="0" smtClean="0"/>
              <a:t>This technique has issues in IE7 and below – use a conditional style sheet</a:t>
            </a:r>
            <a:endParaRPr lang="en-US" b="0" dirty="0" smtClean="0"/>
          </a:p>
          <a:p>
            <a:endParaRPr lang="en-US"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1" u="sng" dirty="0" smtClean="0"/>
              <a:t>DEMO</a:t>
            </a:r>
          </a:p>
        </p:txBody>
      </p:sp>
      <p:sp>
        <p:nvSpPr>
          <p:cNvPr id="4" name="Slide Number Placeholder 3"/>
          <p:cNvSpPr>
            <a:spLocks noGrp="1"/>
          </p:cNvSpPr>
          <p:nvPr>
            <p:ph type="sldNum" sz="quarter" idx="10"/>
          </p:nvPr>
        </p:nvSpPr>
        <p:spPr/>
        <p:txBody>
          <a:bodyPr/>
          <a:lstStyle/>
          <a:p>
            <a:fld id="{EB974254-A4B3-40C6-86C3-CA4367F2A9DC}" type="slidenum">
              <a:rPr lang="en-US" smtClean="0"/>
              <a:t>23</a:t>
            </a:fld>
            <a:endParaRPr lang="en-US"/>
          </a:p>
        </p:txBody>
      </p:sp>
    </p:spTree>
    <p:extLst>
      <p:ext uri="{BB962C8B-B14F-4D97-AF65-F5344CB8AC3E}">
        <p14:creationId xmlns:p14="http://schemas.microsoft.com/office/powerpoint/2010/main" val="224325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“field zoom” feature of many browsers – </a:t>
            </a:r>
          </a:p>
          <a:p>
            <a:pPr marL="628650" lvl="1" indent="-171450">
              <a:buFont typeface="Arial" panose="020B0604020202020204" pitchFamily="34" charset="0"/>
              <a:buChar char="•"/>
            </a:pPr>
            <a:r>
              <a:rPr lang="en-US" dirty="0" smtClean="0"/>
              <a:t>makes top-aligned labels better, otherwise label or field may</a:t>
            </a:r>
            <a:r>
              <a:rPr lang="en-US" baseline="0" dirty="0" smtClean="0"/>
              <a:t> be cut off</a:t>
            </a:r>
          </a:p>
          <a:p>
            <a:pPr marL="628650" lvl="1" indent="-171450">
              <a:buFont typeface="Arial" panose="020B0604020202020204" pitchFamily="34" charset="0"/>
              <a:buChar char="•"/>
            </a:pPr>
            <a:r>
              <a:rPr lang="en-US" baseline="0" dirty="0" smtClean="0"/>
              <a:t>Input { font-size: 1em } to avoid extra zoom on </a:t>
            </a:r>
            <a:r>
              <a:rPr lang="en-US" baseline="0" dirty="0" err="1" smtClean="0"/>
              <a:t>iDevices</a:t>
            </a:r>
            <a:r>
              <a:rPr lang="en-US" baseline="0" dirty="0" smtClean="0"/>
              <a:t> – lower font will zoom</a:t>
            </a:r>
            <a:endParaRPr lang="en-US" dirty="0" smtClean="0"/>
          </a:p>
          <a:p>
            <a:pPr marL="171450" indent="-171450">
              <a:buFont typeface="Arial" panose="020B0604020202020204" pitchFamily="34" charset="0"/>
              <a:buChar char="•"/>
            </a:pPr>
            <a:r>
              <a:rPr lang="en-US" dirty="0" smtClean="0"/>
              <a:t>Touch-friendly</a:t>
            </a:r>
          </a:p>
          <a:p>
            <a:pPr marL="628650" lvl="1" indent="-171450">
              <a:buFont typeface="Arial" panose="020B0604020202020204" pitchFamily="34" charset="0"/>
              <a:buChar char="•"/>
            </a:pPr>
            <a:r>
              <a:rPr lang="en-US" dirty="0" smtClean="0"/>
              <a:t>Sizing (finger</a:t>
            </a:r>
            <a:r>
              <a:rPr lang="en-US" baseline="0" dirty="0" smtClean="0"/>
              <a:t> targets</a:t>
            </a:r>
            <a:r>
              <a:rPr lang="en-US" dirty="0" smtClean="0"/>
              <a:t>)</a:t>
            </a:r>
          </a:p>
          <a:p>
            <a:pPr marL="628650" lvl="1" indent="-171450">
              <a:buFont typeface="Arial" panose="020B0604020202020204" pitchFamily="34" charset="0"/>
              <a:buChar char="•"/>
            </a:pPr>
            <a:r>
              <a:rPr lang="en-US" dirty="0" smtClean="0"/>
              <a:t>Click versus Touch events (WARNING re-fire. See FT </a:t>
            </a:r>
            <a:r>
              <a:rPr lang="en-US" dirty="0" err="1" smtClean="0"/>
              <a:t>Fastclick</a:t>
            </a:r>
            <a:r>
              <a:rPr lang="en-US" dirty="0" smtClean="0"/>
              <a:t> http://labs.ft.com/articles/ft-fastclick/)</a:t>
            </a:r>
          </a:p>
          <a:p>
            <a:pPr marL="171450" indent="-171450">
              <a:buFont typeface="Arial" panose="020B0604020202020204" pitchFamily="34" charset="0"/>
              <a:buChar char="•"/>
            </a:pPr>
            <a:r>
              <a:rPr lang="en-US" dirty="0" smtClean="0"/>
              <a:t>Input Types</a:t>
            </a:r>
          </a:p>
          <a:p>
            <a:pPr marL="628650" lvl="1" indent="-171450">
              <a:buFont typeface="Arial" panose="020B0604020202020204" pitchFamily="34" charset="0"/>
              <a:buChar char="•"/>
            </a:pPr>
            <a:r>
              <a:rPr lang="en-US" dirty="0" smtClean="0"/>
              <a:t>To show special keyboard layouts - Email, </a:t>
            </a:r>
            <a:r>
              <a:rPr lang="en-US" dirty="0" err="1" smtClean="0"/>
              <a:t>url</a:t>
            </a:r>
            <a:r>
              <a:rPr lang="en-US" dirty="0" smtClean="0"/>
              <a:t>, </a:t>
            </a:r>
            <a:r>
              <a:rPr lang="en-US" dirty="0" err="1" smtClean="0"/>
              <a:t>tel</a:t>
            </a:r>
            <a:r>
              <a:rPr lang="en-US" dirty="0" smtClean="0"/>
              <a:t>, etc.</a:t>
            </a:r>
          </a:p>
          <a:p>
            <a:pPr marL="628650" lvl="1" indent="-171450">
              <a:buFont typeface="Arial" panose="020B0604020202020204" pitchFamily="34" charset="0"/>
              <a:buChar char="•"/>
            </a:pPr>
            <a:r>
              <a:rPr lang="en-US" dirty="0" smtClean="0"/>
              <a:t>WARNING – may apply</a:t>
            </a:r>
            <a:r>
              <a:rPr lang="en-US" baseline="0" dirty="0" smtClean="0"/>
              <a:t> some browser-native validation</a:t>
            </a:r>
            <a:endParaRPr lang="en-US" dirty="0" smtClean="0"/>
          </a:p>
          <a:p>
            <a:endParaRPr lang="en-US" baseline="0" dirty="0" smtClean="0"/>
          </a:p>
          <a:p>
            <a:endParaRPr lang="en-US" baseline="0" dirty="0" smtClean="0"/>
          </a:p>
          <a:p>
            <a:r>
              <a:rPr lang="en-US" b="1" u="sng" baseline="0" dirty="0" smtClean="0"/>
              <a:t>DEMO </a:t>
            </a:r>
          </a:p>
          <a:p>
            <a:pPr marL="171450" indent="-171450">
              <a:buFont typeface="Arial" panose="020B0604020202020204" pitchFamily="34" charset="0"/>
              <a:buChar char="•"/>
            </a:pPr>
            <a:r>
              <a:rPr lang="en-US" b="1" u="none" baseline="0" dirty="0" smtClean="0"/>
              <a:t>Use </a:t>
            </a:r>
            <a:r>
              <a:rPr lang="en-US" b="1" u="none" baseline="0" dirty="0" err="1" smtClean="0"/>
              <a:t>BrowserStack</a:t>
            </a:r>
            <a:r>
              <a:rPr lang="en-US" b="1" u="none" baseline="0" dirty="0" smtClean="0"/>
              <a:t> for virtual keyboard; </a:t>
            </a:r>
          </a:p>
          <a:p>
            <a:pPr marL="171450" indent="-171450">
              <a:buFont typeface="Arial" panose="020B0604020202020204" pitchFamily="34" charset="0"/>
              <a:buChar char="•"/>
            </a:pPr>
            <a:r>
              <a:rPr lang="en-US" b="1" u="none" baseline="0" dirty="0" smtClean="0"/>
              <a:t>show double-touch fire in electric plum and then un-comment </a:t>
            </a:r>
            <a:r>
              <a:rPr lang="en-US" b="1" u="none" baseline="0" dirty="0" err="1" smtClean="0"/>
              <a:t>preventDefault</a:t>
            </a:r>
            <a:r>
              <a:rPr lang="en-US" b="1" u="none" baseline="0" dirty="0" smtClean="0"/>
              <a:t>)</a:t>
            </a:r>
            <a:endParaRPr lang="en-US" b="1" u="none" dirty="0"/>
          </a:p>
        </p:txBody>
      </p:sp>
      <p:sp>
        <p:nvSpPr>
          <p:cNvPr id="4" name="Slide Number Placeholder 3"/>
          <p:cNvSpPr>
            <a:spLocks noGrp="1"/>
          </p:cNvSpPr>
          <p:nvPr>
            <p:ph type="sldNum" sz="quarter" idx="10"/>
          </p:nvPr>
        </p:nvSpPr>
        <p:spPr/>
        <p:txBody>
          <a:bodyPr/>
          <a:lstStyle/>
          <a:p>
            <a:fld id="{EB974254-A4B3-40C6-86C3-CA4367F2A9DC}" type="slidenum">
              <a:rPr lang="en-US" smtClean="0"/>
              <a:t>24</a:t>
            </a:fld>
            <a:endParaRPr lang="en-US"/>
          </a:p>
        </p:txBody>
      </p:sp>
    </p:spTree>
    <p:extLst>
      <p:ext uri="{BB962C8B-B14F-4D97-AF65-F5344CB8AC3E}">
        <p14:creationId xmlns:p14="http://schemas.microsoft.com/office/powerpoint/2010/main" val="360447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 Aidan Ryan.</a:t>
            </a:r>
            <a:r>
              <a:rPr lang="en-US" baseline="0" dirty="0" smtClean="0"/>
              <a:t> I’ve been a software developer for about 9 years. I got started in GWBASIC, then Turbo Pascal, Visual C++, and now C#. Started my career with desktop software and have moved on to the web. Lately I’ve been focused on client-side technologies, especially interested in ASP.NET MVC techniques to push the power of C# into the browser.</a:t>
            </a:r>
          </a:p>
          <a:p>
            <a:endParaRPr lang="en-US" dirty="0" smtClean="0"/>
          </a:p>
          <a:p>
            <a:r>
              <a:rPr lang="en-US" dirty="0" smtClean="0"/>
              <a:t>Two beautiful daughters</a:t>
            </a:r>
            <a:r>
              <a:rPr lang="en-US" baseline="0" dirty="0" smtClean="0"/>
              <a:t> and a patient wife</a:t>
            </a:r>
          </a:p>
          <a:p>
            <a:r>
              <a:rPr lang="en-US" baseline="0" dirty="0" smtClean="0"/>
              <a:t>Moved to Bay Area two years ago</a:t>
            </a:r>
          </a:p>
          <a:p>
            <a:r>
              <a:rPr lang="en-US" baseline="0" dirty="0" smtClean="0"/>
              <a:t>Magenic</a:t>
            </a:r>
          </a:p>
          <a:p>
            <a:endParaRPr lang="en-US" baseline="0" dirty="0" smtClean="0"/>
          </a:p>
          <a:p>
            <a:r>
              <a:rPr lang="en-US" baseline="0" dirty="0" smtClean="0"/>
              <a:t>Started on desktop, m</a:t>
            </a:r>
          </a:p>
        </p:txBody>
      </p:sp>
      <p:sp>
        <p:nvSpPr>
          <p:cNvPr id="4" name="Slide Number Placeholder 3"/>
          <p:cNvSpPr>
            <a:spLocks noGrp="1"/>
          </p:cNvSpPr>
          <p:nvPr>
            <p:ph type="sldNum" sz="quarter" idx="10"/>
          </p:nvPr>
        </p:nvSpPr>
        <p:spPr/>
        <p:txBody>
          <a:bodyPr/>
          <a:lstStyle/>
          <a:p>
            <a:fld id="{EB974254-A4B3-40C6-86C3-CA4367F2A9DC}" type="slidenum">
              <a:rPr lang="en-US" smtClean="0"/>
              <a:t>3</a:t>
            </a:fld>
            <a:endParaRPr lang="en-US"/>
          </a:p>
        </p:txBody>
      </p:sp>
    </p:spTree>
    <p:extLst>
      <p:ext uri="{BB962C8B-B14F-4D97-AF65-F5344CB8AC3E}">
        <p14:creationId xmlns:p14="http://schemas.microsoft.com/office/powerpoint/2010/main" val="2197552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user (or at least platform developer) has already specified his/her preferred default font size. Rather than overriding this, we should respect it as a base and scale from there.</a:t>
            </a:r>
          </a:p>
          <a:p>
            <a:pPr marL="171450" indent="-171450">
              <a:buFont typeface="Arial" panose="020B0604020202020204" pitchFamily="34" charset="0"/>
              <a:buChar char="•"/>
            </a:pPr>
            <a:r>
              <a:rPr lang="en-US" dirty="0" smtClean="0"/>
              <a:t>Pixel density</a:t>
            </a:r>
          </a:p>
          <a:p>
            <a:pPr marL="628650" lvl="1" indent="-171450">
              <a:buFont typeface="Arial" panose="020B0604020202020204" pitchFamily="34" charset="0"/>
              <a:buChar char="•"/>
            </a:pPr>
            <a:r>
              <a:rPr lang="en-US" dirty="0" smtClean="0"/>
              <a:t>New “retina”-class</a:t>
            </a:r>
            <a:r>
              <a:rPr lang="en-US" baseline="0" dirty="0" smtClean="0"/>
              <a:t> devices and HD displays can make pixel sizing unreliable, and the future of the “pixel” is uncertain</a:t>
            </a:r>
          </a:p>
          <a:p>
            <a:pPr marL="628650" lvl="1" indent="-171450">
              <a:buFont typeface="Arial" panose="020B0604020202020204" pitchFamily="34" charset="0"/>
              <a:buChar char="•"/>
            </a:pPr>
            <a:r>
              <a:rPr lang="en-US" baseline="0" dirty="0" smtClean="0"/>
              <a:t>Adjusting weight by density to achieve a uniform result (as density increases, use a bolder weight to achieve same perceived weight)- relates to antialiasing</a:t>
            </a:r>
          </a:p>
          <a:p>
            <a:pPr marL="628650" lvl="1" indent="-171450">
              <a:buFont typeface="Arial" panose="020B0604020202020204" pitchFamily="34" charset="0"/>
              <a:buChar char="•"/>
            </a:pPr>
            <a:r>
              <a:rPr lang="en-US" baseline="0" dirty="0" smtClean="0"/>
              <a:t>On standard-density displays, serif fonts below 12px are not sharp enough. But you should be over 12px anyway. </a:t>
            </a:r>
          </a:p>
          <a:p>
            <a:pPr marL="171450" lvl="0" indent="-171450">
              <a:buFont typeface="Arial" panose="020B0604020202020204" pitchFamily="34" charset="0"/>
              <a:buChar char="•"/>
            </a:pPr>
            <a:r>
              <a:rPr lang="en-US" baseline="0" dirty="0" smtClean="0"/>
              <a:t>Metrics</a:t>
            </a:r>
          </a:p>
          <a:p>
            <a:pPr marL="628650" lvl="1" indent="-171450">
              <a:buFont typeface="Arial" panose="020B0604020202020204" pitchFamily="34" charset="0"/>
              <a:buChar char="•"/>
            </a:pPr>
            <a:r>
              <a:rPr lang="en-US" baseline="0" dirty="0" smtClean="0"/>
              <a:t>Font size: bigger than you think. Hold a book or magazine at a comfortable distance and compare.</a:t>
            </a:r>
          </a:p>
          <a:p>
            <a:pPr marL="628650" lvl="1" indent="-171450">
              <a:buFont typeface="Arial" panose="020B0604020202020204" pitchFamily="34" charset="0"/>
              <a:buChar char="•"/>
            </a:pPr>
            <a:r>
              <a:rPr lang="en-US" baseline="0" dirty="0" smtClean="0"/>
              <a:t>Contrast: ratio font color to background brightness. Steer clear of full black (looks like a “hole”) and full white.</a:t>
            </a:r>
          </a:p>
          <a:p>
            <a:pPr marL="628650" lvl="1" indent="-171450">
              <a:buFont typeface="Arial" panose="020B0604020202020204" pitchFamily="34" charset="0"/>
              <a:buChar char="•"/>
            </a:pPr>
            <a:r>
              <a:rPr lang="en-US" baseline="0" dirty="0" smtClean="0"/>
              <a:t>Line Height: for text, 140% of font size is a good general rule, but depends on face (ascender/</a:t>
            </a:r>
            <a:r>
              <a:rPr lang="en-US" baseline="0" dirty="0" err="1" smtClean="0"/>
              <a:t>descender</a:t>
            </a:r>
            <a:r>
              <a:rPr lang="en-US" baseline="0" dirty="0" smtClean="0"/>
              <a:t> ratio to x-height and “blackness”); proportional line-height (font: Arial 1em/1.44) with no units</a:t>
            </a:r>
          </a:p>
          <a:p>
            <a:pPr marL="628650" lvl="1" indent="-171450">
              <a:buFont typeface="Arial" panose="020B0604020202020204" pitchFamily="34" charset="0"/>
              <a:buChar char="•"/>
            </a:pPr>
            <a:r>
              <a:rPr lang="en-US" baseline="0" dirty="0" smtClean="0"/>
              <a:t>Line Length (measure): From 45 to 75 characters is good balance of ease in tracking to next line </a:t>
            </a:r>
            <a:r>
              <a:rPr lang="en-US" baseline="0" dirty="0" err="1" smtClean="0"/>
              <a:t>vs</a:t>
            </a:r>
            <a:r>
              <a:rPr lang="en-US" baseline="0" dirty="0" smtClean="0"/>
              <a:t> not having to do it too often. When browsers support it, you can use CSS3 column count when the view gets very wide. You can leave width “on the table” and set a max-width; also want to ensure text blocks have good height in proportion to width.</a:t>
            </a:r>
          </a:p>
          <a:p>
            <a:pPr marL="628650" lvl="1" indent="-171450">
              <a:buFont typeface="Arial" panose="020B0604020202020204" pitchFamily="34" charset="0"/>
              <a:buChar char="•"/>
            </a:pPr>
            <a:r>
              <a:rPr lang="en-US" baseline="0" dirty="0" smtClean="0"/>
              <a:t>Spacing: Headings can often use more space to breathe</a:t>
            </a: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Gotchas</a:t>
            </a:r>
          </a:p>
          <a:p>
            <a:pPr marL="628650" lvl="1" indent="-171450">
              <a:buFont typeface="Arial" panose="020B0604020202020204" pitchFamily="34" charset="0"/>
              <a:buChar char="•"/>
            </a:pPr>
            <a:r>
              <a:rPr lang="en-US" baseline="0" dirty="0" smtClean="0"/>
              <a:t>Note that when using fluid (proportional) layout techniques you give up some control over line length</a:t>
            </a:r>
          </a:p>
          <a:p>
            <a:pPr marL="628650" lvl="1" indent="-171450">
              <a:buFont typeface="Arial" panose="020B0604020202020204" pitchFamily="34" charset="0"/>
              <a:buChar char="•"/>
            </a:pPr>
            <a:r>
              <a:rPr lang="en-US" baseline="0" dirty="0" smtClean="0"/>
              <a:t>Web Font browser quirks</a:t>
            </a:r>
          </a:p>
          <a:p>
            <a:pPr marL="1085850" lvl="2" indent="-171450">
              <a:buFont typeface="Arial" panose="020B0604020202020204" pitchFamily="34" charset="0"/>
              <a:buChar char="•"/>
            </a:pPr>
            <a:r>
              <a:rPr lang="en-US" baseline="0" dirty="0" smtClean="0"/>
              <a:t>Rendering differences</a:t>
            </a:r>
          </a:p>
          <a:p>
            <a:pPr marL="1085850" lvl="2" indent="-171450">
              <a:buFont typeface="Arial" panose="020B0604020202020204" pitchFamily="34" charset="0"/>
              <a:buChar char="•"/>
            </a:pPr>
            <a:r>
              <a:rPr lang="en-US" baseline="0" dirty="0" smtClean="0"/>
              <a:t>Format support</a:t>
            </a:r>
          </a:p>
          <a:p>
            <a:pPr marL="628650" lvl="1" indent="-171450">
              <a:buFont typeface="Arial" panose="020B0604020202020204" pitchFamily="34" charset="0"/>
              <a:buChar char="•"/>
            </a:pPr>
            <a:r>
              <a:rPr lang="en-US" baseline="0" dirty="0" smtClean="0"/>
              <a:t>Web Font </a:t>
            </a:r>
            <a:r>
              <a:rPr lang="en-US" baseline="0" dirty="0" err="1" smtClean="0"/>
              <a:t>mimetype</a:t>
            </a:r>
            <a:r>
              <a:rPr lang="en-US" baseline="0" dirty="0" smtClean="0"/>
              <a:t> if serving locally (chrome console complaints)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25</a:t>
            </a:fld>
            <a:endParaRPr lang="en-US"/>
          </a:p>
        </p:txBody>
      </p:sp>
    </p:spTree>
    <p:extLst>
      <p:ext uri="{BB962C8B-B14F-4D97-AF65-F5344CB8AC3E}">
        <p14:creationId xmlns:p14="http://schemas.microsoft.com/office/powerpoint/2010/main" val="843994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FontSquirrel</a:t>
            </a:r>
            <a:r>
              <a:rPr lang="en-US" dirty="0" smtClean="0"/>
              <a:t> for free</a:t>
            </a:r>
            <a:r>
              <a:rPr lang="en-US" baseline="0" dirty="0" smtClean="0"/>
              <a:t> </a:t>
            </a:r>
            <a:r>
              <a:rPr lang="en-US" baseline="0" dirty="0" err="1" smtClean="0"/>
              <a:t>webfonts</a:t>
            </a:r>
            <a:r>
              <a:rPr lang="en-US" baseline="0" dirty="0" smtClean="0"/>
              <a:t> and </a:t>
            </a:r>
            <a:r>
              <a:rPr lang="en-US" baseline="0" smtClean="0"/>
              <a:t>known-good CSS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26</a:t>
            </a:fld>
            <a:endParaRPr lang="en-US"/>
          </a:p>
        </p:txBody>
      </p:sp>
    </p:spTree>
    <p:extLst>
      <p:ext uri="{BB962C8B-B14F-4D97-AF65-F5344CB8AC3E}">
        <p14:creationId xmlns:p14="http://schemas.microsoft.com/office/powerpoint/2010/main" val="585814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 latency: </a:t>
            </a:r>
            <a:r>
              <a:rPr lang="en-US" b="0" dirty="0" smtClean="0"/>
              <a:t>demoed</a:t>
            </a:r>
            <a:r>
              <a:rPr lang="en-US" b="0" baseline="0" dirty="0" smtClean="0"/>
              <a:t> on form</a:t>
            </a:r>
            <a:endParaRPr lang="en-US" b="1" dirty="0" smtClean="0"/>
          </a:p>
          <a:p>
            <a:r>
              <a:rPr lang="en-US" b="1" dirty="0" smtClean="0"/>
              <a:t>Hotkeys</a:t>
            </a:r>
            <a:r>
              <a:rPr lang="en-US" dirty="0" smtClean="0"/>
              <a:t>: demo</a:t>
            </a:r>
          </a:p>
          <a:p>
            <a:r>
              <a:rPr lang="en-US" b="1" dirty="0" smtClean="0"/>
              <a:t>Bundling and min</a:t>
            </a:r>
            <a:r>
              <a:rPr lang="en-US" dirty="0" smtClean="0"/>
              <a:t>: debug/release demo</a:t>
            </a:r>
          </a:p>
          <a:p>
            <a:endParaRPr lang="en-US" dirty="0">
              <a:solidFill>
                <a:srgbClr val="00206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EB974254-A4B3-40C6-86C3-CA4367F2A9DC}" type="slidenum">
              <a:rPr lang="en-US" smtClean="0"/>
              <a:t>27</a:t>
            </a:fld>
            <a:endParaRPr lang="en-US"/>
          </a:p>
        </p:txBody>
      </p:sp>
    </p:spTree>
    <p:extLst>
      <p:ext uri="{BB962C8B-B14F-4D97-AF65-F5344CB8AC3E}">
        <p14:creationId xmlns:p14="http://schemas.microsoft.com/office/powerpoint/2010/main" val="232374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 each activity with</a:t>
            </a:r>
            <a:r>
              <a:rPr lang="en-US" baseline="0" dirty="0" smtClean="0"/>
              <a:t> the device(s) where it is likely to be performed. A general rule is that desktop and notebook users can create while tablet and phone users will mostly consume. Certain activities may simply not be feasible on mobile devices. It’s acceptable to deliver simplified, read-only </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30</a:t>
            </a:fld>
            <a:endParaRPr lang="en-US"/>
          </a:p>
        </p:txBody>
      </p:sp>
    </p:spTree>
    <p:extLst>
      <p:ext uri="{BB962C8B-B14F-4D97-AF65-F5344CB8AC3E}">
        <p14:creationId xmlns:p14="http://schemas.microsoft.com/office/powerpoint/2010/main" val="3455009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 are ordered by rough probability / priority</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31</a:t>
            </a:fld>
            <a:endParaRPr lang="en-US"/>
          </a:p>
        </p:txBody>
      </p:sp>
    </p:spTree>
    <p:extLst>
      <p:ext uri="{BB962C8B-B14F-4D97-AF65-F5344CB8AC3E}">
        <p14:creationId xmlns:p14="http://schemas.microsoft.com/office/powerpoint/2010/main" val="369479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don’t forget</a:t>
            </a:r>
            <a:r>
              <a:rPr lang="en-US" baseline="0" dirty="0" smtClean="0"/>
              <a:t> metadata</a:t>
            </a:r>
          </a:p>
          <a:p>
            <a:endParaRPr lang="en-US" baseline="0" dirty="0" smtClean="0"/>
          </a:p>
          <a:p>
            <a:r>
              <a:rPr lang="en-US" baseline="0" dirty="0" smtClean="0"/>
              <a:t>Content ideas</a:t>
            </a:r>
            <a:r>
              <a:rPr lang="en-US" baseline="0" smtClean="0"/>
              <a:t>: before/after</a:t>
            </a:r>
            <a:endParaRPr lang="en-US"/>
          </a:p>
        </p:txBody>
      </p:sp>
      <p:sp>
        <p:nvSpPr>
          <p:cNvPr id="4" name="Slide Number Placeholder 3"/>
          <p:cNvSpPr>
            <a:spLocks noGrp="1"/>
          </p:cNvSpPr>
          <p:nvPr>
            <p:ph type="sldNum" sz="quarter" idx="10"/>
          </p:nvPr>
        </p:nvSpPr>
        <p:spPr/>
        <p:txBody>
          <a:bodyPr/>
          <a:lstStyle/>
          <a:p>
            <a:fld id="{EB974254-A4B3-40C6-86C3-CA4367F2A9DC}" type="slidenum">
              <a:rPr lang="en-US" smtClean="0"/>
              <a:t>32</a:t>
            </a:fld>
            <a:endParaRPr lang="en-US"/>
          </a:p>
        </p:txBody>
      </p:sp>
    </p:spTree>
    <p:extLst>
      <p:ext uri="{BB962C8B-B14F-4D97-AF65-F5344CB8AC3E}">
        <p14:creationId xmlns:p14="http://schemas.microsoft.com/office/powerpoint/2010/main" val="1372212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a:t>
            </a:r>
            <a:r>
              <a:rPr lang="en-US" baseline="0" dirty="0" smtClean="0"/>
              <a:t> content buckets</a:t>
            </a:r>
          </a:p>
          <a:p>
            <a:r>
              <a:rPr lang="en-US" baseline="0" dirty="0" smtClean="0"/>
              <a:t>Bulk sort</a:t>
            </a:r>
          </a:p>
          <a:p>
            <a:r>
              <a:rPr lang="en-US" baseline="0" dirty="0" smtClean="0"/>
              <a:t>Inspect and trash judiciously. You will discover stuff you </a:t>
            </a:r>
            <a:r>
              <a:rPr lang="en-US" baseline="0" smtClean="0"/>
              <a:t>forgot you had!</a:t>
            </a:r>
            <a:endParaRPr lang="en-US"/>
          </a:p>
        </p:txBody>
      </p:sp>
      <p:sp>
        <p:nvSpPr>
          <p:cNvPr id="4" name="Slide Number Placeholder 3"/>
          <p:cNvSpPr>
            <a:spLocks noGrp="1"/>
          </p:cNvSpPr>
          <p:nvPr>
            <p:ph type="sldNum" sz="quarter" idx="10"/>
          </p:nvPr>
        </p:nvSpPr>
        <p:spPr/>
        <p:txBody>
          <a:bodyPr/>
          <a:lstStyle/>
          <a:p>
            <a:fld id="{EB974254-A4B3-40C6-86C3-CA4367F2A9DC}" type="slidenum">
              <a:rPr lang="en-US" smtClean="0"/>
              <a:t>34</a:t>
            </a:fld>
            <a:endParaRPr lang="en-US"/>
          </a:p>
        </p:txBody>
      </p:sp>
    </p:spTree>
    <p:extLst>
      <p:ext uri="{BB962C8B-B14F-4D97-AF65-F5344CB8AC3E}">
        <p14:creationId xmlns:p14="http://schemas.microsoft.com/office/powerpoint/2010/main" val="188557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metadata. Tools</a:t>
            </a:r>
            <a:r>
              <a:rPr lang="en-US" baseline="0" dirty="0" smtClean="0"/>
              <a:t> help here!</a:t>
            </a:r>
          </a:p>
          <a:p>
            <a:endParaRPr lang="en-US" baseline="0" dirty="0" smtClean="0"/>
          </a:p>
          <a:p>
            <a:r>
              <a:rPr lang="en-US" baseline="0" dirty="0" err="1" smtClean="0"/>
              <a:t>Fotosizer</a:t>
            </a:r>
            <a:r>
              <a:rPr lang="en-US" baseline="0" dirty="0" smtClean="0"/>
              <a:t> for batch image resize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35</a:t>
            </a:fld>
            <a:endParaRPr lang="en-US"/>
          </a:p>
        </p:txBody>
      </p:sp>
    </p:spTree>
    <p:extLst>
      <p:ext uri="{BB962C8B-B14F-4D97-AF65-F5344CB8AC3E}">
        <p14:creationId xmlns:p14="http://schemas.microsoft.com/office/powerpoint/2010/main" val="77673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the “goldilocks” approach and ignoring any specific</a:t>
            </a:r>
            <a:r>
              <a:rPr lang="en-US" baseline="0" dirty="0" smtClean="0"/>
              <a:t> width</a:t>
            </a:r>
            <a:endParaRPr lang="en-US" dirty="0" smtClean="0"/>
          </a:p>
          <a:p>
            <a:r>
              <a:rPr lang="en-US" dirty="0" smtClean="0"/>
              <a:t>Type plays</a:t>
            </a:r>
            <a:r>
              <a:rPr lang="en-US" baseline="0" dirty="0" smtClean="0"/>
              <a:t> a very prominent role in responsive design. Early decisions about type will make your layout decisions easier and reduce future rework.</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37</a:t>
            </a:fld>
            <a:endParaRPr lang="en-US"/>
          </a:p>
        </p:txBody>
      </p:sp>
    </p:spTree>
    <p:extLst>
      <p:ext uri="{BB962C8B-B14F-4D97-AF65-F5344CB8AC3E}">
        <p14:creationId xmlns:p14="http://schemas.microsoft.com/office/powerpoint/2010/main" val="1718420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rough</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39</a:t>
            </a:fld>
            <a:endParaRPr lang="en-US"/>
          </a:p>
        </p:txBody>
      </p:sp>
    </p:spTree>
    <p:extLst>
      <p:ext uri="{BB962C8B-B14F-4D97-AF65-F5344CB8AC3E}">
        <p14:creationId xmlns:p14="http://schemas.microsoft.com/office/powerpoint/2010/main" val="98616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topic</a:t>
            </a:r>
            <a:r>
              <a:rPr lang="en-US" baseline="0" dirty="0" smtClean="0"/>
              <a:t> has been developing over the past 2 years or so. Many people a lot smarter than I have contributed the ideas I am about to present. My intention is to present a survey of current thinking and techniques for Responsive Web Design, and demonstrate their application through a simple case study. We’ll focus on Visual Studio / ASP.NET tools and techniques for getting the job done.</a:t>
            </a:r>
          </a:p>
          <a:p>
            <a:endParaRPr lang="en-US" baseline="0" dirty="0" smtClean="0"/>
          </a:p>
          <a:p>
            <a:r>
              <a:rPr lang="en-US" baseline="0" dirty="0" smtClean="0"/>
              <a:t>I WILL BE RESPONSIVE TO YOU: </a:t>
            </a:r>
          </a:p>
          <a:p>
            <a:pPr marL="171450" indent="-171450">
              <a:buFont typeface="Arial" panose="020B0604020202020204" pitchFamily="34" charset="0"/>
              <a:buChar char="•"/>
            </a:pPr>
            <a:r>
              <a:rPr lang="en-US" baseline="0" dirty="0" smtClean="0"/>
              <a:t>How many people have heard the term? </a:t>
            </a:r>
          </a:p>
          <a:p>
            <a:pPr marL="171450" indent="-171450">
              <a:buFont typeface="Arial" panose="020B0604020202020204" pitchFamily="34" charset="0"/>
              <a:buChar char="•"/>
            </a:pPr>
            <a:r>
              <a:rPr lang="en-US" baseline="0" dirty="0" smtClean="0"/>
              <a:t>How many people have a pretty good understanding of what it is? </a:t>
            </a:r>
          </a:p>
          <a:p>
            <a:pPr marL="171450" indent="-171450">
              <a:buFont typeface="Arial" panose="020B0604020202020204" pitchFamily="34" charset="0"/>
              <a:buChar char="•"/>
            </a:pPr>
            <a:r>
              <a:rPr lang="en-US" baseline="0" smtClean="0"/>
              <a:t>How many people have used it?</a:t>
            </a:r>
            <a:endParaRPr lang="en-US" smtClean="0"/>
          </a:p>
          <a:p>
            <a:endParaRPr lang="en-US"/>
          </a:p>
        </p:txBody>
      </p:sp>
      <p:sp>
        <p:nvSpPr>
          <p:cNvPr id="4" name="Slide Number Placeholder 3"/>
          <p:cNvSpPr>
            <a:spLocks noGrp="1"/>
          </p:cNvSpPr>
          <p:nvPr>
            <p:ph type="sldNum" sz="quarter" idx="10"/>
          </p:nvPr>
        </p:nvSpPr>
        <p:spPr/>
        <p:txBody>
          <a:bodyPr/>
          <a:lstStyle/>
          <a:p>
            <a:fld id="{EB974254-A4B3-40C6-86C3-CA4367F2A9DC}" type="slidenum">
              <a:rPr lang="en-US" smtClean="0"/>
              <a:t>4</a:t>
            </a:fld>
            <a:endParaRPr lang="en-US"/>
          </a:p>
        </p:txBody>
      </p:sp>
    </p:spTree>
    <p:extLst>
      <p:ext uri="{BB962C8B-B14F-4D97-AF65-F5344CB8AC3E}">
        <p14:creationId xmlns:p14="http://schemas.microsoft.com/office/powerpoint/2010/main" val="738510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Refine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40</a:t>
            </a:fld>
            <a:endParaRPr lang="en-US"/>
          </a:p>
        </p:txBody>
      </p:sp>
    </p:spTree>
    <p:extLst>
      <p:ext uri="{BB962C8B-B14F-4D97-AF65-F5344CB8AC3E}">
        <p14:creationId xmlns:p14="http://schemas.microsoft.com/office/powerpoint/2010/main" val="1470040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Interior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41</a:t>
            </a:fld>
            <a:endParaRPr lang="en-US"/>
          </a:p>
        </p:txBody>
      </p:sp>
    </p:spTree>
    <p:extLst>
      <p:ext uri="{BB962C8B-B14F-4D97-AF65-F5344CB8AC3E}">
        <p14:creationId xmlns:p14="http://schemas.microsoft.com/office/powerpoint/2010/main" val="1027256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Interior</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42</a:t>
            </a:fld>
            <a:endParaRPr lang="en-US"/>
          </a:p>
        </p:txBody>
      </p:sp>
    </p:spTree>
    <p:extLst>
      <p:ext uri="{BB962C8B-B14F-4D97-AF65-F5344CB8AC3E}">
        <p14:creationId xmlns:p14="http://schemas.microsoft.com/office/powerpoint/2010/main" val="1380588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Interior</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43</a:t>
            </a:fld>
            <a:endParaRPr lang="en-US"/>
          </a:p>
        </p:txBody>
      </p:sp>
    </p:spTree>
    <p:extLst>
      <p:ext uri="{BB962C8B-B14F-4D97-AF65-F5344CB8AC3E}">
        <p14:creationId xmlns:p14="http://schemas.microsoft.com/office/powerpoint/2010/main" val="106148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Interior</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44</a:t>
            </a:fld>
            <a:endParaRPr lang="en-US"/>
          </a:p>
        </p:txBody>
      </p:sp>
    </p:spTree>
    <p:extLst>
      <p:ext uri="{BB962C8B-B14F-4D97-AF65-F5344CB8AC3E}">
        <p14:creationId xmlns:p14="http://schemas.microsoft.com/office/powerpoint/2010/main" val="808163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a skeleton with minimal nesting that will allow for simple reflow/positioning.</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49</a:t>
            </a:fld>
            <a:endParaRPr lang="en-US"/>
          </a:p>
        </p:txBody>
      </p:sp>
    </p:spTree>
    <p:extLst>
      <p:ext uri="{BB962C8B-B14F-4D97-AF65-F5344CB8AC3E}">
        <p14:creationId xmlns:p14="http://schemas.microsoft.com/office/powerpoint/2010/main" val="3455304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51Degrees </a:t>
            </a:r>
            <a:r>
              <a:rPr lang="en-US" dirty="0" err="1" smtClean="0"/>
              <a:t>Request.Browser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50</a:t>
            </a:fld>
            <a:endParaRPr lang="en-US"/>
          </a:p>
        </p:txBody>
      </p:sp>
    </p:spTree>
    <p:extLst>
      <p:ext uri="{BB962C8B-B14F-4D97-AF65-F5344CB8AC3E}">
        <p14:creationId xmlns:p14="http://schemas.microsoft.com/office/powerpoint/2010/main" val="2793094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Head is stealing space</a:t>
            </a:r>
          </a:p>
          <a:p>
            <a:pPr marL="171450" indent="-171450">
              <a:buFontTx/>
              <a:buChar char="-"/>
            </a:pPr>
            <a:r>
              <a:rPr lang="en-US" dirty="0" smtClean="0"/>
              <a:t>All fonts can drop size (need</a:t>
            </a:r>
            <a:r>
              <a:rPr lang="en-US" baseline="0" dirty="0" smtClean="0"/>
              <a:t> mobile ramp)</a:t>
            </a:r>
            <a:endParaRPr lang="en-US" dirty="0" smtClean="0"/>
          </a:p>
          <a:p>
            <a:pPr marL="171450" indent="-171450">
              <a:buFontTx/>
              <a:buChar char="-"/>
            </a:pPr>
            <a:r>
              <a:rPr lang="en-US" dirty="0" smtClean="0"/>
              <a:t>Margins stealing from player</a:t>
            </a:r>
          </a:p>
          <a:p>
            <a:pPr marL="171450" indent="-171450">
              <a:buFontTx/>
              <a:buChar char="-"/>
            </a:pPr>
            <a:r>
              <a:rPr lang="en-US" dirty="0" smtClean="0"/>
              <a:t>Margins too big on menu</a:t>
            </a:r>
            <a:r>
              <a:rPr lang="en-US" baseline="0" dirty="0" smtClean="0"/>
              <a:t> links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51</a:t>
            </a:fld>
            <a:endParaRPr lang="en-US"/>
          </a:p>
        </p:txBody>
      </p:sp>
    </p:spTree>
    <p:extLst>
      <p:ext uri="{BB962C8B-B14F-4D97-AF65-F5344CB8AC3E}">
        <p14:creationId xmlns:p14="http://schemas.microsoft.com/office/powerpoint/2010/main" val="105658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51degrees removed audio controls – can’t do w/ CSS; JavaScript play/pause on</a:t>
            </a:r>
            <a:r>
              <a:rPr lang="en-US" baseline="0" dirty="0" smtClean="0"/>
              <a:t> the album cover. Later enhance will do a glyph overlay</a:t>
            </a:r>
          </a:p>
          <a:p>
            <a:r>
              <a:rPr lang="en-US" baseline="0" dirty="0" smtClean="0"/>
              <a:t>No scrollbars at smallest mobile. </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52</a:t>
            </a:fld>
            <a:endParaRPr lang="en-US"/>
          </a:p>
        </p:txBody>
      </p:sp>
    </p:spTree>
    <p:extLst>
      <p:ext uri="{BB962C8B-B14F-4D97-AF65-F5344CB8AC3E}">
        <p14:creationId xmlns:p14="http://schemas.microsoft.com/office/powerpoint/2010/main" val="1596825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breakpoint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53</a:t>
            </a:fld>
            <a:endParaRPr lang="en-US"/>
          </a:p>
        </p:txBody>
      </p:sp>
    </p:spTree>
    <p:extLst>
      <p:ext uri="{BB962C8B-B14F-4D97-AF65-F5344CB8AC3E}">
        <p14:creationId xmlns:p14="http://schemas.microsoft.com/office/powerpoint/2010/main" val="340624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polar</a:t>
            </a:r>
            <a:r>
              <a:rPr lang="en-US" baseline="0" dirty="0" smtClean="0"/>
              <a:t> opposite of “Best viewed on IE 5.5 in 1024x768 with a color depth of 15bpp”</a:t>
            </a:r>
            <a:endParaRPr lang="en-US" dirty="0" smtClean="0"/>
          </a:p>
          <a:p>
            <a:endParaRPr lang="en-US" dirty="0" smtClean="0"/>
          </a:p>
          <a:p>
            <a:r>
              <a:rPr lang="en-US" dirty="0" smtClean="0"/>
              <a:t>Prescriptive designs</a:t>
            </a:r>
            <a:r>
              <a:rPr lang="en-US" baseline="0" dirty="0" smtClean="0"/>
              <a:t> enforce requirements on the browser: they need certain screen sizes, a keyboard and mouse to navigate effectively, or certain plugin support to fully render. </a:t>
            </a:r>
          </a:p>
          <a:p>
            <a:r>
              <a:rPr lang="en-US" dirty="0" smtClean="0"/>
              <a:t>Responsive designs</a:t>
            </a:r>
            <a:r>
              <a:rPr lang="en-US" baseline="0" dirty="0" smtClean="0"/>
              <a:t> inquire about the capabilities of the consumer (browser/device/user) and put forth the best possible experience given those capabilities. They are fully functional in limited scenarios and enhance the experience as capabilities increase.</a:t>
            </a:r>
          </a:p>
          <a:p>
            <a:endParaRPr lang="en-US" dirty="0" smtClean="0"/>
          </a:p>
          <a:p>
            <a:r>
              <a:rPr lang="en-US" dirty="0" smtClean="0"/>
              <a:t>Responsive designs</a:t>
            </a:r>
            <a:r>
              <a:rPr lang="en-US" baseline="0" dirty="0" smtClean="0"/>
              <a:t> respond to</a:t>
            </a:r>
          </a:p>
          <a:p>
            <a:pPr marL="171450" indent="-171450">
              <a:buFont typeface="Arial" panose="020B0604020202020204" pitchFamily="34" charset="0"/>
              <a:buChar char="•"/>
            </a:pPr>
            <a:r>
              <a:rPr lang="en-US" baseline="0" dirty="0" smtClean="0"/>
              <a:t>Browser capabilities (HTML5 e.g. audio/video, CSS3, plugins)</a:t>
            </a:r>
          </a:p>
          <a:p>
            <a:pPr marL="171450" indent="-171450">
              <a:buFont typeface="Arial" panose="020B0604020202020204" pitchFamily="34" charset="0"/>
              <a:buChar char="•"/>
            </a:pPr>
            <a:r>
              <a:rPr lang="en-US" baseline="0" dirty="0" smtClean="0"/>
              <a:t>Device capabilities (</a:t>
            </a:r>
            <a:r>
              <a:rPr lang="en-US" baseline="0" dirty="0" err="1" smtClean="0"/>
              <a:t>geolocation</a:t>
            </a:r>
            <a:r>
              <a:rPr lang="en-US" baseline="0" dirty="0" smtClean="0"/>
              <a:t>, resolution, touch </a:t>
            </a:r>
            <a:r>
              <a:rPr lang="en-US" baseline="0" dirty="0" err="1" smtClean="0"/>
              <a:t>vs</a:t>
            </a:r>
            <a:r>
              <a:rPr lang="en-US" baseline="0" dirty="0" smtClean="0"/>
              <a:t> </a:t>
            </a:r>
            <a:r>
              <a:rPr lang="en-US" baseline="0" dirty="0" err="1" smtClean="0"/>
              <a:t>mouse+keyboard</a:t>
            </a:r>
            <a:r>
              <a:rPr lang="en-US" baseline="0" dirty="0" smtClean="0"/>
              <a:t>)</a:t>
            </a:r>
          </a:p>
          <a:p>
            <a:pPr marL="171450" indent="-171450">
              <a:buFont typeface="Arial" panose="020B0604020202020204" pitchFamily="34" charset="0"/>
              <a:buChar char="•"/>
            </a:pPr>
            <a:r>
              <a:rPr lang="en-US" baseline="0" dirty="0" smtClean="0"/>
              <a:t>User capabilities (accessibility – screen readers, </a:t>
            </a:r>
            <a:r>
              <a:rPr lang="en-US" baseline="0" dirty="0" err="1" smtClean="0"/>
              <a:t>etc</a:t>
            </a:r>
            <a:r>
              <a:rPr lang="en-US" baseline="0" dirty="0" smtClean="0"/>
              <a:t>)</a:t>
            </a:r>
          </a:p>
          <a:p>
            <a:pPr marL="171450" indent="-171450">
              <a:buFont typeface="Arial" panose="020B0604020202020204" pitchFamily="34" charset="0"/>
              <a:buChar char="•"/>
            </a:pPr>
            <a:r>
              <a:rPr lang="en-US" baseline="0" dirty="0" smtClean="0"/>
              <a:t>Viewport size and orientation (on mobile/tablet - resolution [plus density e.g. retina], portrait </a:t>
            </a:r>
            <a:r>
              <a:rPr lang="en-US" baseline="0" dirty="0" err="1" smtClean="0"/>
              <a:t>vs</a:t>
            </a:r>
            <a:r>
              <a:rPr lang="en-US" baseline="0" dirty="0" smtClean="0"/>
              <a:t> landscape; on desktop – your window is not always full screen)</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Term was coined by Ethan </a:t>
            </a:r>
            <a:r>
              <a:rPr lang="en-US" baseline="0" dirty="0" err="1" smtClean="0"/>
              <a:t>Marcotte</a:t>
            </a:r>
            <a:r>
              <a:rPr lang="en-US" baseline="0" dirty="0" smtClean="0"/>
              <a:t> (writing for A List Apart), co-opting ideas from “Responsive Architecture” – classic example is conference room walls that can adjust opaqueness when projector is turned on.</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5</a:t>
            </a:fld>
            <a:endParaRPr lang="en-US"/>
          </a:p>
        </p:txBody>
      </p:sp>
    </p:spTree>
    <p:extLst>
      <p:ext uri="{BB962C8B-B14F-4D97-AF65-F5344CB8AC3E}">
        <p14:creationId xmlns:p14="http://schemas.microsoft.com/office/powerpoint/2010/main" val="3571212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can be tuned by device in a bandwidth-friendly manner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57</a:t>
            </a:fld>
            <a:endParaRPr lang="en-US"/>
          </a:p>
        </p:txBody>
      </p:sp>
    </p:spTree>
    <p:extLst>
      <p:ext uri="{BB962C8B-B14F-4D97-AF65-F5344CB8AC3E}">
        <p14:creationId xmlns:p14="http://schemas.microsoft.com/office/powerpoint/2010/main" val="1451813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Pallette</a:t>
            </a:r>
            <a:r>
              <a:rPr lang="en-US" dirty="0" smtClean="0"/>
              <a:t> from </a:t>
            </a:r>
            <a:r>
              <a:rPr lang="en-US" dirty="0" smtClean="0">
                <a:hlinkClick r:id="rId3"/>
              </a:rPr>
              <a:t>http://www.colourlovers.com/copaso/ColorPaletteSoftware</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59</a:t>
            </a:fld>
            <a:endParaRPr lang="en-US"/>
          </a:p>
        </p:txBody>
      </p:sp>
    </p:spTree>
    <p:extLst>
      <p:ext uri="{BB962C8B-B14F-4D97-AF65-F5344CB8AC3E}">
        <p14:creationId xmlns:p14="http://schemas.microsoft.com/office/powerpoint/2010/main" val="1509814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XP IE7</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61</a:t>
            </a:fld>
            <a:endParaRPr lang="en-US"/>
          </a:p>
        </p:txBody>
      </p:sp>
    </p:spTree>
    <p:extLst>
      <p:ext uri="{BB962C8B-B14F-4D97-AF65-F5344CB8AC3E}">
        <p14:creationId xmlns:p14="http://schemas.microsoft.com/office/powerpoint/2010/main" val="383597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Mtn</a:t>
            </a:r>
            <a:r>
              <a:rPr lang="en-US" dirty="0" smtClean="0"/>
              <a:t> Lion / Safari</a:t>
            </a:r>
            <a:r>
              <a:rPr lang="en-US" baseline="0" dirty="0" smtClean="0"/>
              <a:t> 6</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62</a:t>
            </a:fld>
            <a:endParaRPr lang="en-US"/>
          </a:p>
        </p:txBody>
      </p:sp>
    </p:spTree>
    <p:extLst>
      <p:ext uri="{BB962C8B-B14F-4D97-AF65-F5344CB8AC3E}">
        <p14:creationId xmlns:p14="http://schemas.microsoft.com/office/powerpoint/2010/main" val="3365680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http://browserstack.com (http://www.hanselman.com/blog/CrossBrowserDebuggingIntegratedIntoVisualStudioWithBrowserStack.aspx)</a:t>
            </a:r>
          </a:p>
          <a:p>
            <a:endParaRPr lang="en-US" dirty="0" smtClean="0"/>
          </a:p>
          <a:p>
            <a:r>
              <a:rPr lang="en-US" dirty="0" smtClean="0"/>
              <a:t>http://Springbox.com/mobilizer</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64</a:t>
            </a:fld>
            <a:endParaRPr lang="en-US"/>
          </a:p>
        </p:txBody>
      </p:sp>
    </p:spTree>
    <p:extLst>
      <p:ext uri="{BB962C8B-B14F-4D97-AF65-F5344CB8AC3E}">
        <p14:creationId xmlns:p14="http://schemas.microsoft.com/office/powerpoint/2010/main" val="2512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Adaptive Grid</a:t>
            </a:r>
          </a:p>
          <a:p>
            <a:r>
              <a:rPr lang="en-US" dirty="0" smtClean="0"/>
              <a:t>Original article</a:t>
            </a:r>
            <a:r>
              <a:rPr lang="en-US" baseline="0" dirty="0" smtClean="0"/>
              <a:t> names it “fluid”, but this has come to mean proportional, which is not strictly required.</a:t>
            </a:r>
            <a:endParaRPr lang="en-US" dirty="0" smtClean="0"/>
          </a:p>
          <a:p>
            <a:r>
              <a:rPr lang="en-US" dirty="0" smtClean="0"/>
              <a:t>A fluid grid (and</a:t>
            </a:r>
            <a:r>
              <a:rPr lang="en-US" baseline="0" dirty="0" smtClean="0"/>
              <a:t> a fluid layout in general) provides a framework for smoothly adjusting to window sizes, resolutions, and densities. The earliest fluid layouts were focused on achieving proportional columns using CSS (a technique that was trivial using the common table-based layouts at the time). Further developments of fluid layout are more focused on typography, especially given the emergence of high-density displays that make pixel- and point-sizing even less reliable. A full-scale fluid grid framework (potentially combined with a pre-defined base style set) can be a nice productivity boost.</a:t>
            </a:r>
          </a:p>
          <a:p>
            <a:endParaRPr lang="en-US" baseline="0" dirty="0" smtClean="0"/>
          </a:p>
          <a:p>
            <a:r>
              <a:rPr lang="en-US" b="1" baseline="0" dirty="0" smtClean="0"/>
              <a:t>Media queries</a:t>
            </a:r>
          </a:p>
          <a:p>
            <a:r>
              <a:rPr lang="en-US" baseline="0" dirty="0" smtClean="0"/>
              <a:t>Media queries are a CSS3 feature that allow you to target CSS rules at specific ranges of screen size. *Browser </a:t>
            </a:r>
            <a:r>
              <a:rPr lang="en-US" baseline="0" dirty="0" err="1" smtClean="0"/>
              <a:t>compat</a:t>
            </a:r>
            <a:endParaRPr lang="en-US" baseline="0" dirty="0" smtClean="0"/>
          </a:p>
          <a:p>
            <a:endParaRPr lang="en-US" baseline="0" dirty="0" smtClean="0"/>
          </a:p>
          <a:p>
            <a:r>
              <a:rPr lang="en-US" b="1" dirty="0" smtClean="0"/>
              <a:t>Responsive</a:t>
            </a:r>
            <a:r>
              <a:rPr lang="en-US" b="1" baseline="0" dirty="0" smtClean="0"/>
              <a:t> media</a:t>
            </a:r>
          </a:p>
          <a:p>
            <a:r>
              <a:rPr lang="en-US" baseline="0" dirty="0" smtClean="0"/>
              <a:t>Responsive media is a category of technique that delivers images, video, and audio of the right size/encoding to the right device. In the simplest implementation, right size simply means client-side scaling of an image to fit the layout. Server-side implementations allow us to server smaller payloads to the client as well. (Netflix on-the-fly encoding example)</a:t>
            </a:r>
          </a:p>
          <a:p>
            <a:endParaRPr lang="en-US" baseline="0" dirty="0" smtClean="0"/>
          </a:p>
          <a:p>
            <a:r>
              <a:rPr lang="en-US" b="1" baseline="0" dirty="0" smtClean="0"/>
              <a:t>Notes</a:t>
            </a:r>
          </a:p>
          <a:p>
            <a:r>
              <a:rPr lang="en-US" b="0" baseline="0" dirty="0" smtClean="0"/>
              <a:t>It is absolutely not essential to use all of these techniques. Every application is different </a:t>
            </a:r>
            <a:endParaRPr lang="en-US" b="0" dirty="0"/>
          </a:p>
        </p:txBody>
      </p:sp>
      <p:sp>
        <p:nvSpPr>
          <p:cNvPr id="4" name="Slide Number Placeholder 3"/>
          <p:cNvSpPr>
            <a:spLocks noGrp="1"/>
          </p:cNvSpPr>
          <p:nvPr>
            <p:ph type="sldNum" sz="quarter" idx="10"/>
          </p:nvPr>
        </p:nvSpPr>
        <p:spPr/>
        <p:txBody>
          <a:bodyPr/>
          <a:lstStyle/>
          <a:p>
            <a:fld id="{EB974254-A4B3-40C6-86C3-CA4367F2A9DC}" type="slidenum">
              <a:rPr lang="en-US" smtClean="0"/>
              <a:t>6</a:t>
            </a:fld>
            <a:endParaRPr lang="en-US"/>
          </a:p>
        </p:txBody>
      </p:sp>
    </p:spTree>
    <p:extLst>
      <p:ext uri="{BB962C8B-B14F-4D97-AF65-F5344CB8AC3E}">
        <p14:creationId xmlns:p14="http://schemas.microsoft.com/office/powerpoint/2010/main" val="282317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sweet spot for responsive design is a balance of development effort and reach:</a:t>
            </a:r>
            <a:r>
              <a:rPr lang="en-US" baseline="0" dirty="0" smtClean="0"/>
              <a:t> responsive design techniques will get your content in front of the most eyeballs, in a usable way, with the least effort.</a:t>
            </a:r>
          </a:p>
          <a:p>
            <a:r>
              <a:rPr lang="en-US" baseline="0" dirty="0" smtClean="0"/>
              <a:t>Cheapest = design for desktop and cross your fingers on mobile. Lots of mobile users will bounce.</a:t>
            </a:r>
          </a:p>
          <a:p>
            <a:r>
              <a:rPr lang="en-US" dirty="0" smtClean="0"/>
              <a:t>Most Expensive</a:t>
            </a:r>
            <a:r>
              <a:rPr lang="en-US" baseline="0" dirty="0" smtClean="0"/>
              <a:t> = separate designs for phone, tablet, and desktop. May deliver the most optimal experience on each device, but costs a lot more to develop *and maintain*</a:t>
            </a:r>
          </a:p>
          <a:p>
            <a:endParaRPr lang="en-US" baseline="0" dirty="0" smtClean="0"/>
          </a:p>
          <a:p>
            <a:r>
              <a:rPr lang="en-US" baseline="0" dirty="0" smtClean="0"/>
              <a:t>You will naturally deliver a consistent experience across devices. Styling, navigation, UX will be familiar and help your users transition. You also have one set of HTML and styling resources to maintain – changing one naturally changes them all.</a:t>
            </a:r>
          </a:p>
          <a:p>
            <a:endParaRPr lang="en-US" baseline="0" dirty="0" smtClean="0"/>
          </a:p>
          <a:p>
            <a:r>
              <a:rPr lang="en-US" baseline="0" dirty="0" smtClean="0"/>
              <a:t>This approach forces you to first examine the value you’re delivering, then decide how to present it. Tendency when approaching a single platform can be to dive into wireframes before the content is fully realized.</a:t>
            </a:r>
          </a:p>
          <a:p>
            <a:endParaRPr lang="en-US" baseline="0" dirty="0" smtClean="0"/>
          </a:p>
          <a:p>
            <a:r>
              <a:rPr lang="en-US" baseline="0" dirty="0" smtClean="0"/>
              <a:t>Responsive design is about delivering the greatest possible user joy regardless of the access method. It is not a dogma or a recipe, it’s more of a mindset that is focused on experience first.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7</a:t>
            </a:fld>
            <a:endParaRPr lang="en-US"/>
          </a:p>
        </p:txBody>
      </p:sp>
    </p:spTree>
    <p:extLst>
      <p:ext uri="{BB962C8B-B14F-4D97-AF65-F5344CB8AC3E}">
        <p14:creationId xmlns:p14="http://schemas.microsoft.com/office/powerpoint/2010/main" val="348581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your</a:t>
            </a:r>
            <a:r>
              <a:rPr lang="en-US" baseline="0" dirty="0" smtClean="0"/>
              <a:t> logs!</a:t>
            </a:r>
          </a:p>
          <a:p>
            <a:endParaRPr lang="en-US" baseline="0" dirty="0" smtClean="0"/>
          </a:p>
          <a:p>
            <a:r>
              <a:rPr lang="en-US" dirty="0" smtClean="0"/>
              <a:t>https://gocardless.com/blog/unresponsive-design/</a:t>
            </a:r>
          </a:p>
          <a:p>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8</a:t>
            </a:fld>
            <a:endParaRPr lang="en-US"/>
          </a:p>
        </p:txBody>
      </p:sp>
    </p:spTree>
    <p:extLst>
      <p:ext uri="{BB962C8B-B14F-4D97-AF65-F5344CB8AC3E}">
        <p14:creationId xmlns:p14="http://schemas.microsoft.com/office/powerpoint/2010/main" val="2085570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http://alistapart.com/article/dao</a:t>
            </a:r>
          </a:p>
          <a:p>
            <a:r>
              <a:rPr lang="en-US" dirty="0" smtClean="0"/>
              <a:t>Letting go of control in favor of accepting and adapting</a:t>
            </a:r>
            <a:r>
              <a:rPr lang="en-US" baseline="0" dirty="0" smtClean="0"/>
              <a:t> to client differences</a:t>
            </a:r>
            <a:endParaRPr lang="en-US" dirty="0" smtClean="0"/>
          </a:p>
          <a:p>
            <a:endParaRPr lang="en-US" dirty="0" smtClean="0"/>
          </a:p>
          <a:p>
            <a:r>
              <a:rPr lang="en-US" b="1" dirty="0" smtClean="0"/>
              <a:t>http://alistapart.com/article/responsive-web-design</a:t>
            </a:r>
          </a:p>
          <a:p>
            <a:r>
              <a:rPr lang="en-US" dirty="0" smtClean="0"/>
              <a:t>Original articulation of the principles</a:t>
            </a:r>
          </a:p>
          <a:p>
            <a:endParaRPr lang="en-US" dirty="0" smtClean="0"/>
          </a:p>
          <a:p>
            <a:r>
              <a:rPr lang="en-US" b="1" dirty="0" smtClean="0"/>
              <a:t>http://blog.cloudfour.com/css-media-query-for-mobile-is-fools-gold/</a:t>
            </a:r>
          </a:p>
          <a:p>
            <a:r>
              <a:rPr lang="en-US" dirty="0" smtClean="0"/>
              <a:t>First major rebuttal, warning that</a:t>
            </a:r>
            <a:r>
              <a:rPr lang="en-US" baseline="0" dirty="0" smtClean="0"/>
              <a:t> bandwidth suffers – additional HTML, CSS, and (potentially) JavaScript to render on a smaller screen with *more* code. Important for pivoting the discussion toward general adaptability away from a mobile “silver bullet.”</a:t>
            </a:r>
          </a:p>
          <a:p>
            <a:endParaRPr lang="en-US" baseline="0" dirty="0" smtClean="0"/>
          </a:p>
          <a:p>
            <a:r>
              <a:rPr lang="en-US" b="1" dirty="0" smtClean="0"/>
              <a:t>http://alistapart.com/article/organizing-mobile (from</a:t>
            </a:r>
            <a:r>
              <a:rPr lang="en-US" b="1" baseline="0" dirty="0" smtClean="0"/>
              <a:t> “Mobile First” eBook)</a:t>
            </a:r>
            <a:endParaRPr lang="en-US" b="1" dirty="0" smtClean="0"/>
          </a:p>
          <a:p>
            <a:r>
              <a:rPr lang="en-US" dirty="0" smtClean="0"/>
              <a:t>Refinement</a:t>
            </a:r>
            <a:r>
              <a:rPr lang="en-US" baseline="0" dirty="0" smtClean="0"/>
              <a:t> of responsive design approach working from most-constrained to least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9</a:t>
            </a:fld>
            <a:endParaRPr lang="en-US"/>
          </a:p>
        </p:txBody>
      </p:sp>
    </p:spTree>
    <p:extLst>
      <p:ext uri="{BB962C8B-B14F-4D97-AF65-F5344CB8AC3E}">
        <p14:creationId xmlns:p14="http://schemas.microsoft.com/office/powerpoint/2010/main" val="4250128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 issues</a:t>
            </a:r>
          </a:p>
          <a:p>
            <a:r>
              <a:rPr lang="en-US" dirty="0" smtClean="0"/>
              <a:t>Design issues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10</a:t>
            </a:fld>
            <a:endParaRPr lang="en-US"/>
          </a:p>
        </p:txBody>
      </p:sp>
    </p:spTree>
    <p:extLst>
      <p:ext uri="{BB962C8B-B14F-4D97-AF65-F5344CB8AC3E}">
        <p14:creationId xmlns:p14="http://schemas.microsoft.com/office/powerpoint/2010/main" val="3770798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wide_back_grey_hal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2"/>
            <a:ext cx="12192000" cy="3438144"/>
          </a:xfrm>
          <a:prstGeom prst="rect">
            <a:avLst/>
          </a:prstGeom>
        </p:spPr>
      </p:pic>
      <p:sp>
        <p:nvSpPr>
          <p:cNvPr id="2" name="Title 1"/>
          <p:cNvSpPr>
            <a:spLocks noGrp="1"/>
          </p:cNvSpPr>
          <p:nvPr>
            <p:ph type="ctrTitle"/>
          </p:nvPr>
        </p:nvSpPr>
        <p:spPr>
          <a:xfrm>
            <a:off x="1385376" y="1686768"/>
            <a:ext cx="9431745" cy="1702160"/>
          </a:xfrm>
          <a:ln>
            <a:noFill/>
          </a:ln>
        </p:spPr>
        <p:txBody>
          <a:bodyPr anchor="b">
            <a:normAutofit/>
          </a:bodyPr>
          <a:lstStyle>
            <a:lvl1pPr>
              <a:defRPr sz="5333">
                <a:ln>
                  <a:noFill/>
                </a:ln>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85375" y="3484982"/>
            <a:ext cx="9431747" cy="2323151"/>
          </a:xfrm>
          <a:noFill/>
          <a:ln>
            <a:noFill/>
          </a:ln>
        </p:spPr>
        <p:style>
          <a:lnRef idx="2">
            <a:schemeClr val="dk1">
              <a:shade val="50000"/>
            </a:schemeClr>
          </a:lnRef>
          <a:fillRef idx="1">
            <a:schemeClr val="dk1"/>
          </a:fillRef>
          <a:effectRef idx="0">
            <a:schemeClr val="dk1"/>
          </a:effectRef>
          <a:fontRef idx="none"/>
        </p:style>
        <p:txBody>
          <a:bodyPr>
            <a:normAutofit/>
          </a:bodyPr>
          <a:lstStyle>
            <a:lvl1pPr marL="0" indent="0" algn="l">
              <a:buNone/>
              <a:defRPr sz="2400">
                <a:ln>
                  <a:noFill/>
                </a:ln>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385373" y="5808132"/>
            <a:ext cx="9431747" cy="750981"/>
          </a:xfrm>
          <a:prstGeom prst="rect">
            <a:avLst/>
          </a:prstGeom>
          <a:ln>
            <a:noFill/>
          </a:ln>
        </p:spPr>
        <p:txBody>
          <a:bodyPr anchor="b"/>
          <a:lstStyle>
            <a:lvl1pPr algn="l">
              <a:defRPr sz="1867">
                <a:ln>
                  <a:noFill/>
                </a:ln>
                <a:solidFill>
                  <a:srgbClr val="404040"/>
                </a:solidFill>
                <a:latin typeface="Calibri"/>
                <a:cs typeface="Calibri"/>
              </a:defRPr>
            </a:lvl1pPr>
          </a:lstStyle>
          <a:p>
            <a:fld id="{66768566-C3CE-42AA-833A-5FD0F3DBBBD7}" type="datetimeFigureOut">
              <a:rPr lang="en-US" smtClean="0"/>
              <a:t>10/5/2013</a:t>
            </a:fld>
            <a:endParaRPr lang="en-US"/>
          </a:p>
        </p:txBody>
      </p:sp>
      <p:pic>
        <p:nvPicPr>
          <p:cNvPr id="6" name="Picture 5" descr="magenic_logo2011a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375" y="497218"/>
            <a:ext cx="5401565" cy="870537"/>
          </a:xfrm>
          <a:prstGeom prst="rect">
            <a:avLst/>
          </a:prstGeom>
        </p:spPr>
      </p:pic>
    </p:spTree>
    <p:extLst>
      <p:ext uri="{BB962C8B-B14F-4D97-AF65-F5344CB8AC3E}">
        <p14:creationId xmlns:p14="http://schemas.microsoft.com/office/powerpoint/2010/main" val="255575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7AB80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502705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1443" y="2900829"/>
            <a:ext cx="9585676" cy="1362075"/>
          </a:xfrm>
        </p:spPr>
        <p:txBody>
          <a:bodyPr anchor="b"/>
          <a:lstStyle>
            <a:lvl1pPr algn="l">
              <a:defRPr sz="5333" b="1" cap="none" baseline="0">
                <a:solidFill>
                  <a:srgbClr val="7AB8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31445" y="4267200"/>
            <a:ext cx="9585673" cy="1520413"/>
          </a:xfrm>
        </p:spPr>
        <p:txBody>
          <a:bodyPr anchor="t"/>
          <a:lstStyle>
            <a:lvl1pPr marL="0" indent="0">
              <a:buNone/>
              <a:defRPr sz="2667">
                <a:solidFill>
                  <a:schemeClr val="tx1">
                    <a:lumMod val="75000"/>
                    <a:lumOff val="2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3358487" y="6294936"/>
            <a:ext cx="7920427"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272017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7AB800"/>
                </a:solidFill>
              </a:defRPr>
            </a:lvl1pPr>
          </a:lstStyle>
          <a:p>
            <a:r>
              <a:rPr lang="en-US" smtClean="0"/>
              <a:t>Click to edit Master title style</a:t>
            </a:r>
            <a:endParaRPr lang="en-US" dirty="0"/>
          </a:p>
        </p:txBody>
      </p:sp>
      <p:sp>
        <p:nvSpPr>
          <p:cNvPr id="6" name="Footer Placeholder 5"/>
          <p:cNvSpPr>
            <a:spLocks noGrp="1"/>
          </p:cNvSpPr>
          <p:nvPr>
            <p:ph type="ftr" sz="quarter" idx="11"/>
          </p:nvPr>
        </p:nvSpPr>
        <p:spPr>
          <a:xfrm>
            <a:off x="3358487" y="6294936"/>
            <a:ext cx="7920427"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E5D992A-2CE4-4D7B-AB01-4C1D36D7C1D6}" type="slidenum">
              <a:rPr lang="en-US" smtClean="0"/>
              <a:t>‹#›</a:t>
            </a:fld>
            <a:endParaRPr lang="en-US"/>
          </a:p>
        </p:txBody>
      </p:sp>
      <p:sp>
        <p:nvSpPr>
          <p:cNvPr id="9" name="Content Placeholder 8"/>
          <p:cNvSpPr>
            <a:spLocks noGrp="1"/>
          </p:cNvSpPr>
          <p:nvPr>
            <p:ph sz="quarter" idx="13"/>
          </p:nvPr>
        </p:nvSpPr>
        <p:spPr>
          <a:xfrm>
            <a:off x="181922" y="1189653"/>
            <a:ext cx="5767775" cy="4616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5949696" y="1189654"/>
            <a:ext cx="6055920" cy="4616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9583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358487" y="6294936"/>
            <a:ext cx="7920427"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02299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358487" y="6294936"/>
            <a:ext cx="7920427"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93344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4"/>
          <p:cNvSpPr txBox="1">
            <a:spLocks/>
          </p:cNvSpPr>
          <p:nvPr/>
        </p:nvSpPr>
        <p:spPr>
          <a:xfrm>
            <a:off x="11395840" y="6315574"/>
            <a:ext cx="609777" cy="365125"/>
          </a:xfrm>
          <a:prstGeom prst="rect">
            <a:avLst/>
          </a:prstGeom>
        </p:spPr>
        <p:txBody>
          <a:bodyPr vert="horz" lIns="121917" tIns="60958" rIns="121917" bIns="60958" rtlCol="0" anchor="ctr"/>
          <a:lstStyle>
            <a:defPPr>
              <a:defRPr lang="en-US"/>
            </a:defPPr>
            <a:lvl1pPr marL="0" algn="r" defTabSz="457200" rtl="0" eaLnBrk="1" latinLnBrk="0" hangingPunct="1">
              <a:defRPr sz="1200" kern="1200">
                <a:solidFill>
                  <a:srgbClr val="FEFEFE"/>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722B57-AC90-45C7-9266-05F0FDFE5A04}" type="slidenum">
              <a:rPr lang="en-US" smtClean="0"/>
              <a:pPr/>
              <a:t>‹#›</a:t>
            </a:fld>
            <a:endParaRPr lang="en-US" dirty="0"/>
          </a:p>
        </p:txBody>
      </p:sp>
    </p:spTree>
    <p:extLst>
      <p:ext uri="{BB962C8B-B14F-4D97-AF65-F5344CB8AC3E}">
        <p14:creationId xmlns:p14="http://schemas.microsoft.com/office/powerpoint/2010/main" val="15489960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6" name="Slide Number Placeholder 4"/>
          <p:cNvSpPr txBox="1">
            <a:spLocks/>
          </p:cNvSpPr>
          <p:nvPr/>
        </p:nvSpPr>
        <p:spPr>
          <a:xfrm>
            <a:off x="11395840" y="6315574"/>
            <a:ext cx="609777" cy="365125"/>
          </a:xfrm>
          <a:prstGeom prst="rect">
            <a:avLst/>
          </a:prstGeom>
        </p:spPr>
        <p:txBody>
          <a:bodyPr vert="horz" lIns="121917" tIns="60958" rIns="121917" bIns="60958" rtlCol="0" anchor="ctr"/>
          <a:lstStyle>
            <a:defPPr>
              <a:defRPr lang="en-US"/>
            </a:defPPr>
            <a:lvl1pPr marL="0" algn="r" defTabSz="457200" rtl="0" eaLnBrk="1" latinLnBrk="0" hangingPunct="1">
              <a:defRPr sz="1200" kern="1200">
                <a:solidFill>
                  <a:srgbClr val="FEFEFE"/>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722B57-AC90-45C7-9266-05F0FDFE5A04}" type="slidenum">
              <a:rPr lang="en-US" smtClean="0"/>
              <a:pPr/>
              <a:t>‹#›</a:t>
            </a:fld>
            <a:endParaRPr lang="en-US" dirty="0"/>
          </a:p>
        </p:txBody>
      </p:sp>
    </p:spTree>
    <p:extLst>
      <p:ext uri="{BB962C8B-B14F-4D97-AF65-F5344CB8AC3E}">
        <p14:creationId xmlns:p14="http://schemas.microsoft.com/office/powerpoint/2010/main" val="27938936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wide_back_grey_sliv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126480"/>
            <a:ext cx="12192000" cy="731520"/>
          </a:xfrm>
          <a:prstGeom prst="rect">
            <a:avLst/>
          </a:prstGeom>
        </p:spPr>
      </p:pic>
      <p:sp>
        <p:nvSpPr>
          <p:cNvPr id="2" name="Title Placeholder 1"/>
          <p:cNvSpPr>
            <a:spLocks noGrp="1"/>
          </p:cNvSpPr>
          <p:nvPr>
            <p:ph type="title"/>
          </p:nvPr>
        </p:nvSpPr>
        <p:spPr>
          <a:xfrm>
            <a:off x="181922" y="209939"/>
            <a:ext cx="11823695" cy="97971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1922" y="1189655"/>
            <a:ext cx="11823695" cy="46429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395840" y="6294936"/>
            <a:ext cx="609777" cy="365125"/>
          </a:xfrm>
          <a:prstGeom prst="rect">
            <a:avLst/>
          </a:prstGeom>
        </p:spPr>
        <p:txBody>
          <a:bodyPr vert="horz" lIns="91440" tIns="45720" rIns="91440" bIns="45720" rtlCol="0" anchor="ctr"/>
          <a:lstStyle>
            <a:lvl1pPr algn="r">
              <a:defRPr sz="1600">
                <a:solidFill>
                  <a:srgbClr val="FEFEFE"/>
                </a:solidFill>
                <a:latin typeface="Calibri"/>
                <a:cs typeface="Calibri"/>
              </a:defRPr>
            </a:lvl1pPr>
          </a:lstStyle>
          <a:p>
            <a:fld id="{AE5D992A-2CE4-4D7B-AB01-4C1D36D7C1D6}" type="slidenum">
              <a:rPr lang="en-US" smtClean="0"/>
              <a:t>‹#›</a:t>
            </a:fld>
            <a:endParaRPr lang="en-US"/>
          </a:p>
        </p:txBody>
      </p:sp>
      <p:pic>
        <p:nvPicPr>
          <p:cNvPr id="7" name="Picture 6" descr="magenic_logo2011al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915" y="6249539"/>
            <a:ext cx="3022636" cy="487140"/>
          </a:xfrm>
          <a:prstGeom prst="rect">
            <a:avLst/>
          </a:prstGeom>
        </p:spPr>
      </p:pic>
    </p:spTree>
    <p:extLst>
      <p:ext uri="{BB962C8B-B14F-4D97-AF65-F5344CB8AC3E}">
        <p14:creationId xmlns:p14="http://schemas.microsoft.com/office/powerpoint/2010/main" val="277062749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txStyles>
    <p:titleStyle>
      <a:lvl1pPr algn="l" defTabSz="1219170" rtl="0" eaLnBrk="1" latinLnBrk="0" hangingPunct="1">
        <a:spcBef>
          <a:spcPct val="0"/>
        </a:spcBef>
        <a:buNone/>
        <a:defRPr sz="4800" b="1" kern="1200" baseline="0">
          <a:solidFill>
            <a:srgbClr val="7AB800"/>
          </a:solidFill>
          <a:latin typeface="Calibri"/>
          <a:ea typeface="+mj-ea"/>
          <a:cs typeface="Calibri"/>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189" indent="-365751" algn="l" defTabSz="1219170" rtl="0" eaLnBrk="1" latinLnBrk="0" hangingPunct="1">
        <a:spcBef>
          <a:spcPct val="20000"/>
        </a:spcBef>
        <a:buClr>
          <a:schemeClr val="accent1"/>
        </a:buClr>
        <a:buSzPct val="90000"/>
        <a:buFont typeface="Lucida Grande"/>
        <a:buChar char="»"/>
        <a:defRPr sz="2933" kern="1200">
          <a:solidFill>
            <a:srgbClr val="404040"/>
          </a:solidFill>
          <a:latin typeface="Calibri"/>
          <a:ea typeface="+mn-ea"/>
          <a:cs typeface="Calibri"/>
        </a:defRPr>
      </a:lvl1pPr>
      <a:lvl2pPr marL="853419" indent="-365751" algn="l" defTabSz="1219170" rtl="0" eaLnBrk="1" latinLnBrk="0" hangingPunct="1">
        <a:spcBef>
          <a:spcPct val="20000"/>
        </a:spcBef>
        <a:buClr>
          <a:schemeClr val="accent1"/>
        </a:buClr>
        <a:buSzPct val="90000"/>
        <a:buFont typeface="Lucida Grande"/>
        <a:buChar char="»"/>
        <a:defRPr sz="2933" kern="1200">
          <a:solidFill>
            <a:srgbClr val="404040"/>
          </a:solidFill>
          <a:latin typeface="Calibri"/>
          <a:ea typeface="+mn-ea"/>
          <a:cs typeface="Calibri"/>
        </a:defRPr>
      </a:lvl2pPr>
      <a:lvl3pPr marL="1219170" indent="-304792" algn="l" defTabSz="1219170" rtl="0" eaLnBrk="1" latinLnBrk="0" hangingPunct="1">
        <a:spcBef>
          <a:spcPct val="20000"/>
        </a:spcBef>
        <a:buClr>
          <a:schemeClr val="accent1"/>
        </a:buClr>
        <a:buSzPct val="90000"/>
        <a:buFont typeface="Lucida Grande"/>
        <a:buChar char="»"/>
        <a:defRPr sz="2400" kern="1200">
          <a:solidFill>
            <a:srgbClr val="404040"/>
          </a:solidFill>
          <a:latin typeface="Calibri"/>
          <a:ea typeface="+mn-ea"/>
          <a:cs typeface="Calibri"/>
        </a:defRPr>
      </a:lvl3pPr>
      <a:lvl4pPr marL="1499579" indent="-304792" algn="l" defTabSz="1219170" rtl="0" eaLnBrk="1" latinLnBrk="0" hangingPunct="1">
        <a:spcBef>
          <a:spcPct val="20000"/>
        </a:spcBef>
        <a:buClr>
          <a:schemeClr val="accent1"/>
        </a:buClr>
        <a:buSzPct val="90000"/>
        <a:buFont typeface="Lucida Grande"/>
        <a:buChar char="»"/>
        <a:defRPr sz="2133" kern="1200">
          <a:solidFill>
            <a:srgbClr val="404040"/>
          </a:solidFill>
          <a:latin typeface="Calibri"/>
          <a:ea typeface="+mn-ea"/>
          <a:cs typeface="Calibri"/>
        </a:defRPr>
      </a:lvl4pPr>
      <a:lvl5pPr marL="1767796" indent="-304792" algn="l" defTabSz="1219170" rtl="0" eaLnBrk="1" latinLnBrk="0" hangingPunct="1">
        <a:spcBef>
          <a:spcPct val="20000"/>
        </a:spcBef>
        <a:buClr>
          <a:schemeClr val="accent1"/>
        </a:buClr>
        <a:buSzPct val="90000"/>
        <a:buFont typeface="Lucida Grande"/>
        <a:buChar char="»"/>
        <a:defRPr sz="1867" kern="1200" baseline="0">
          <a:solidFill>
            <a:srgbClr val="404040"/>
          </a:solidFill>
          <a:latin typeface="Calibri"/>
          <a:ea typeface="+mn-ea"/>
          <a:cs typeface="Calibri"/>
        </a:defRPr>
      </a:lvl5pPr>
      <a:lvl6pPr marL="2023821"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6pPr>
      <a:lvl7pPr marL="2292039"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7pPr>
      <a:lvl8pPr marL="2560256"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8pPr>
      <a:lvl9pPr marL="2828473"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mastersband.apphb.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viljamis.com/blog/2012/responsive-workflo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metaltoad.com/blog/simple-device-diagram-responsive-design-planni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goldilocksapproach.com/article/" TargetMode="Externa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BrightLemon.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codecampresponsive.apphb.com/" TargetMode="External"/><Relationship Id="rId2" Type="http://schemas.openxmlformats.org/officeDocument/2006/relationships/hyperlink" Target="https://github.com/ajryan/CodeCamp2013" TargetMode="External"/><Relationship Id="rId1" Type="http://schemas.openxmlformats.org/officeDocument/2006/relationships/slideLayout" Target="../slideLayouts/slideLayout2.xml"/><Relationship Id="rId4" Type="http://schemas.openxmlformats.org/officeDocument/2006/relationships/hyperlink" Target="http://mastersband.apphb.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3" name="Content Placeholder 2"/>
          <p:cNvSpPr>
            <a:spLocks noGrp="1"/>
          </p:cNvSpPr>
          <p:nvPr>
            <p:ph idx="1"/>
          </p:nvPr>
        </p:nvSpPr>
        <p:spPr/>
        <p:txBody>
          <a:bodyPr/>
          <a:lstStyle/>
          <a:p>
            <a:r>
              <a:rPr lang="en-US" dirty="0" err="1" smtClean="0"/>
              <a:t>CodeCampDemo</a:t>
            </a:r>
            <a:r>
              <a:rPr lang="en-US" dirty="0" smtClean="0"/>
              <a:t> solution VS</a:t>
            </a:r>
          </a:p>
          <a:p>
            <a:pPr lvl="1"/>
            <a:r>
              <a:rPr lang="en-US" dirty="0" smtClean="0"/>
              <a:t>Font size 150%</a:t>
            </a:r>
          </a:p>
          <a:p>
            <a:pPr lvl="1"/>
            <a:r>
              <a:rPr lang="en-US" dirty="0" smtClean="0"/>
              <a:t>Build + Run</a:t>
            </a:r>
          </a:p>
          <a:p>
            <a:r>
              <a:rPr lang="en-US" dirty="0" smtClean="0"/>
              <a:t>Firefox on </a:t>
            </a:r>
            <a:r>
              <a:rPr lang="en-US" dirty="0" err="1" smtClean="0"/>
              <a:t>CodeCampDemo</a:t>
            </a:r>
            <a:r>
              <a:rPr lang="en-US" dirty="0" smtClean="0"/>
              <a:t> local with mobile </a:t>
            </a:r>
            <a:r>
              <a:rPr lang="en-US" dirty="0" err="1" smtClean="0"/>
              <a:t>useragent</a:t>
            </a:r>
            <a:endParaRPr lang="en-US" dirty="0" smtClean="0"/>
          </a:p>
          <a:p>
            <a:r>
              <a:rPr lang="en-US" dirty="0" smtClean="0"/>
              <a:t>Chrome on </a:t>
            </a:r>
            <a:r>
              <a:rPr lang="en-US" dirty="0" err="1" smtClean="0"/>
              <a:t>CodeCampDemo</a:t>
            </a:r>
            <a:r>
              <a:rPr lang="en-US" smtClean="0"/>
              <a:t> local</a:t>
            </a:r>
            <a:endParaRPr lang="en-US" dirty="0" smtClean="0"/>
          </a:p>
          <a:p>
            <a:r>
              <a:rPr lang="en-US" dirty="0" smtClean="0"/>
              <a:t>Hit </a:t>
            </a:r>
            <a:r>
              <a:rPr lang="en-US" dirty="0" smtClean="0">
                <a:hlinkClick r:id="rId2"/>
              </a:rPr>
              <a:t>http://mastersband.apphb.com</a:t>
            </a:r>
            <a:endParaRPr lang="en-US" dirty="0" smtClean="0"/>
          </a:p>
        </p:txBody>
      </p:sp>
    </p:spTree>
    <p:extLst>
      <p:ext uri="{BB962C8B-B14F-4D97-AF65-F5344CB8AC3E}">
        <p14:creationId xmlns:p14="http://schemas.microsoft.com/office/powerpoint/2010/main" val="504387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4" name="Content Placeholder 3"/>
          <p:cNvPicPr>
            <a:picLocks noGrp="1" noChangeAspect="1"/>
          </p:cNvPicPr>
          <p:nvPr>
            <p:ph idx="1"/>
          </p:nvPr>
        </p:nvPicPr>
        <p:blipFill>
          <a:blip r:embed="rId3"/>
          <a:stretch>
            <a:fillRect/>
          </a:stretch>
        </p:blipFill>
        <p:spPr>
          <a:xfrm>
            <a:off x="426851" y="1189654"/>
            <a:ext cx="6905625" cy="4495800"/>
          </a:xfrm>
          <a:prstGeom prst="rect">
            <a:avLst/>
          </a:prstGeom>
        </p:spPr>
      </p:pic>
    </p:spTree>
    <p:extLst>
      <p:ext uri="{BB962C8B-B14F-4D97-AF65-F5344CB8AC3E}">
        <p14:creationId xmlns:p14="http://schemas.microsoft.com/office/powerpoint/2010/main" val="128493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507" y="1112877"/>
            <a:ext cx="2148292" cy="414284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86" y="1112877"/>
            <a:ext cx="6139070" cy="47206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643" y="1347788"/>
            <a:ext cx="1881277" cy="3660311"/>
          </a:xfrm>
          <a:prstGeom prst="rect">
            <a:avLst/>
          </a:prstGeom>
        </p:spPr>
      </p:pic>
    </p:spTree>
    <p:extLst>
      <p:ext uri="{BB962C8B-B14F-4D97-AF65-F5344CB8AC3E}">
        <p14:creationId xmlns:p14="http://schemas.microsoft.com/office/powerpoint/2010/main" val="2402551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Systems</a:t>
            </a:r>
            <a:endParaRPr lang="en-US" dirty="0"/>
          </a:p>
        </p:txBody>
      </p:sp>
      <p:sp>
        <p:nvSpPr>
          <p:cNvPr id="3" name="Content Placeholder 2"/>
          <p:cNvSpPr>
            <a:spLocks noGrp="1"/>
          </p:cNvSpPr>
          <p:nvPr>
            <p:ph idx="1"/>
          </p:nvPr>
        </p:nvSpPr>
        <p:spPr/>
        <p:txBody>
          <a:bodyPr/>
          <a:lstStyle/>
          <a:p>
            <a:r>
              <a:rPr lang="en-US" dirty="0" smtClean="0"/>
              <a:t>Fixed</a:t>
            </a:r>
          </a:p>
          <a:p>
            <a:r>
              <a:rPr lang="en-US" dirty="0" smtClean="0"/>
              <a:t>Responsive</a:t>
            </a:r>
          </a:p>
          <a:p>
            <a:r>
              <a:rPr lang="en-US" dirty="0" smtClean="0"/>
              <a:t>Fluid</a:t>
            </a:r>
          </a:p>
          <a:p>
            <a:r>
              <a:rPr lang="en-US" dirty="0" smtClean="0"/>
              <a:t>Fluid + Responsive</a:t>
            </a:r>
            <a:endParaRPr lang="en-US" dirty="0"/>
          </a:p>
        </p:txBody>
      </p:sp>
      <p:pic>
        <p:nvPicPr>
          <p:cNvPr id="2050" name="Picture 2" descr="http://www.nimbleuser.com/uploadedImages/VanDamme_Site_Home/Blogs/Developers/Developers/960GS_Screensh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676" y="209938"/>
            <a:ext cx="7543941" cy="503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1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64296333"/>
              </p:ext>
            </p:extLst>
          </p:nvPr>
        </p:nvGraphicFramePr>
        <p:xfrm>
          <a:off x="1" y="-1"/>
          <a:ext cx="12191999" cy="6139543"/>
        </p:xfrm>
        <a:graphic>
          <a:graphicData uri="http://schemas.openxmlformats.org/drawingml/2006/table">
            <a:tbl>
              <a:tblPr firstRow="1" bandRow="1">
                <a:tableStyleId>{5C22544A-7EE6-4342-B048-85BDC9FD1C3A}</a:tableStyleId>
              </a:tblPr>
              <a:tblGrid>
                <a:gridCol w="1722875"/>
                <a:gridCol w="2178338"/>
                <a:gridCol w="3766775"/>
                <a:gridCol w="1568329"/>
                <a:gridCol w="2955682"/>
              </a:tblGrid>
              <a:tr h="394878">
                <a:tc>
                  <a:txBody>
                    <a:bodyPr/>
                    <a:lstStyle/>
                    <a:p>
                      <a:r>
                        <a:rPr lang="en-US" sz="1600" dirty="0" smtClean="0"/>
                        <a:t>Framework</a:t>
                      </a:r>
                      <a:endParaRPr lang="en-US" sz="1600" dirty="0"/>
                    </a:p>
                  </a:txBody>
                  <a:tcPr/>
                </a:tc>
                <a:tc>
                  <a:txBody>
                    <a:bodyPr/>
                    <a:lstStyle/>
                    <a:p>
                      <a:r>
                        <a:rPr lang="en-US" sz="1600" dirty="0" smtClean="0"/>
                        <a:t>Classification</a:t>
                      </a:r>
                      <a:endParaRPr lang="en-US" sz="1600" dirty="0"/>
                    </a:p>
                  </a:txBody>
                  <a:tcPr/>
                </a:tc>
                <a:tc>
                  <a:txBody>
                    <a:bodyPr/>
                    <a:lstStyle/>
                    <a:p>
                      <a:r>
                        <a:rPr lang="en-US" sz="1600" dirty="0" smtClean="0"/>
                        <a:t>Max</a:t>
                      </a:r>
                      <a:r>
                        <a:rPr lang="en-US" sz="1600" baseline="0" dirty="0" smtClean="0"/>
                        <a:t> size</a:t>
                      </a:r>
                      <a:endParaRPr lang="en-US" sz="1600" dirty="0"/>
                    </a:p>
                  </a:txBody>
                  <a:tcPr/>
                </a:tc>
                <a:tc>
                  <a:txBody>
                    <a:bodyPr/>
                    <a:lstStyle/>
                    <a:p>
                      <a:r>
                        <a:rPr lang="en-US" sz="1600" dirty="0" smtClean="0"/>
                        <a:t>Columns</a:t>
                      </a:r>
                      <a:endParaRPr lang="en-US" sz="1600" dirty="0"/>
                    </a:p>
                  </a:txBody>
                  <a:tcPr/>
                </a:tc>
                <a:tc>
                  <a:txBody>
                    <a:bodyPr/>
                    <a:lstStyle/>
                    <a:p>
                      <a:r>
                        <a:rPr lang="en-US" sz="1600" dirty="0" smtClean="0"/>
                        <a:t>Notes</a:t>
                      </a:r>
                      <a:endParaRPr lang="en-US" sz="1600" dirty="0"/>
                    </a:p>
                  </a:txBody>
                  <a:tcPr/>
                </a:tc>
              </a:tr>
              <a:tr h="973672">
                <a:tc>
                  <a:txBody>
                    <a:bodyPr/>
                    <a:lstStyle/>
                    <a:p>
                      <a:r>
                        <a:rPr lang="en-US" sz="1800" dirty="0" smtClean="0"/>
                        <a:t>960gs</a:t>
                      </a:r>
                      <a:endParaRPr lang="en-US" sz="1800" dirty="0"/>
                    </a:p>
                  </a:txBody>
                  <a:tcPr/>
                </a:tc>
                <a:tc>
                  <a:txBody>
                    <a:bodyPr/>
                    <a:lstStyle/>
                    <a:p>
                      <a:r>
                        <a:rPr lang="en-US" sz="1800" dirty="0" smtClean="0"/>
                        <a:t>Static</a:t>
                      </a:r>
                      <a:endParaRPr lang="en-US" sz="1800" dirty="0"/>
                    </a:p>
                  </a:txBody>
                  <a:tcPr/>
                </a:tc>
                <a:tc>
                  <a:txBody>
                    <a:bodyPr/>
                    <a:lstStyle/>
                    <a:p>
                      <a:r>
                        <a:rPr lang="en-US" sz="1800" dirty="0" smtClean="0"/>
                        <a:t>960px</a:t>
                      </a:r>
                      <a:endParaRPr lang="en-US" sz="1800" dirty="0"/>
                    </a:p>
                  </a:txBody>
                  <a:tcPr/>
                </a:tc>
                <a:tc>
                  <a:txBody>
                    <a:bodyPr/>
                    <a:lstStyle/>
                    <a:p>
                      <a:r>
                        <a:rPr lang="en-US" sz="1800" dirty="0" smtClean="0"/>
                        <a:t>12 / 16</a:t>
                      </a:r>
                      <a:endParaRPr lang="en-US" sz="1800" dirty="0"/>
                    </a:p>
                  </a:txBody>
                  <a:tcPr/>
                </a:tc>
                <a:tc>
                  <a:txBody>
                    <a:bodyPr/>
                    <a:lstStyle/>
                    <a:p>
                      <a:r>
                        <a:rPr lang="en-US" sz="1800" dirty="0" smtClean="0"/>
                        <a:t>Grid only</a:t>
                      </a:r>
                    </a:p>
                    <a:p>
                      <a:r>
                        <a:rPr lang="en-US" sz="1800" dirty="0" smtClean="0"/>
                        <a:t>IE7+</a:t>
                      </a:r>
                    </a:p>
                    <a:p>
                      <a:r>
                        <a:rPr lang="en-US" sz="1800" dirty="0" smtClean="0"/>
                        <a:t>CSS</a:t>
                      </a:r>
                      <a:endParaRPr lang="en-US" sz="1800" dirty="0"/>
                    </a:p>
                  </a:txBody>
                  <a:tcPr/>
                </a:tc>
              </a:tr>
              <a:tr h="1557875">
                <a:tc>
                  <a:txBody>
                    <a:bodyPr/>
                    <a:lstStyle/>
                    <a:p>
                      <a:r>
                        <a:rPr lang="en-US" sz="1800" dirty="0" smtClean="0"/>
                        <a:t>Skeleton</a:t>
                      </a:r>
                      <a:endParaRPr lang="en-US" sz="1800" dirty="0"/>
                    </a:p>
                  </a:txBody>
                  <a:tcPr/>
                </a:tc>
                <a:tc>
                  <a:txBody>
                    <a:bodyPr/>
                    <a:lstStyle/>
                    <a:p>
                      <a:r>
                        <a:rPr lang="en-US" sz="1800" dirty="0" smtClean="0"/>
                        <a:t>Responsive</a:t>
                      </a:r>
                      <a:endParaRPr lang="en-US" sz="1800" dirty="0"/>
                    </a:p>
                  </a:txBody>
                  <a:tcPr/>
                </a:tc>
                <a:tc>
                  <a:txBody>
                    <a:bodyPr/>
                    <a:lstStyle/>
                    <a:p>
                      <a:r>
                        <a:rPr lang="en-US" sz="1800" dirty="0" smtClean="0"/>
                        <a:t>960px (desktop/tablet-landscape)</a:t>
                      </a:r>
                    </a:p>
                    <a:p>
                      <a:r>
                        <a:rPr lang="en-US" sz="1800" dirty="0" smtClean="0"/>
                        <a:t>768px (tablet-portrait)</a:t>
                      </a:r>
                    </a:p>
                    <a:p>
                      <a:r>
                        <a:rPr lang="en-US" sz="1800" dirty="0" smtClean="0"/>
                        <a:t>420px (mobile-landscape)</a:t>
                      </a:r>
                    </a:p>
                    <a:p>
                      <a:r>
                        <a:rPr lang="en-US" sz="1800" dirty="0" smtClean="0"/>
                        <a:t>300px (mobile-portrait)</a:t>
                      </a:r>
                      <a:endParaRPr lang="en-US" sz="1800" dirty="0"/>
                    </a:p>
                  </a:txBody>
                  <a:tcPr/>
                </a:tc>
                <a:tc>
                  <a:txBody>
                    <a:bodyPr/>
                    <a:lstStyle/>
                    <a:p>
                      <a:r>
                        <a:rPr lang="en-US" sz="1800" dirty="0" smtClean="0"/>
                        <a:t>16</a:t>
                      </a:r>
                      <a:endParaRPr lang="en-US" sz="1800" dirty="0"/>
                    </a:p>
                  </a:txBody>
                  <a:tcPr/>
                </a:tc>
                <a:tc>
                  <a:txBody>
                    <a:bodyPr/>
                    <a:lstStyle/>
                    <a:p>
                      <a:r>
                        <a:rPr lang="en-US" sz="1800" dirty="0" smtClean="0"/>
                        <a:t>Lightweight CSS</a:t>
                      </a:r>
                      <a:r>
                        <a:rPr lang="en-US" sz="1800" baseline="0" dirty="0" smtClean="0"/>
                        <a:t> framework</a:t>
                      </a:r>
                    </a:p>
                    <a:p>
                      <a:r>
                        <a:rPr lang="en-US" sz="1800" baseline="0" dirty="0" smtClean="0"/>
                        <a:t>IE7+</a:t>
                      </a:r>
                    </a:p>
                    <a:p>
                      <a:r>
                        <a:rPr lang="en-US" sz="1800" baseline="0" dirty="0" smtClean="0"/>
                        <a:t>CSS</a:t>
                      </a:r>
                      <a:endParaRPr lang="en-US" sz="1800" dirty="0"/>
                    </a:p>
                  </a:txBody>
                  <a:tcPr/>
                </a:tc>
              </a:tr>
              <a:tr h="973672">
                <a:tc>
                  <a:txBody>
                    <a:bodyPr/>
                    <a:lstStyle/>
                    <a:p>
                      <a:r>
                        <a:rPr lang="en-US" sz="1800" dirty="0" smtClean="0"/>
                        <a:t>responsive.gs</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Any</a:t>
                      </a:r>
                    </a:p>
                    <a:p>
                      <a:r>
                        <a:rPr lang="en-US" sz="1800" baseline="0" dirty="0" smtClean="0"/>
                        <a:t>Columns stack below 768px</a:t>
                      </a:r>
                    </a:p>
                  </a:txBody>
                  <a:tcPr/>
                </a:tc>
                <a:tc>
                  <a:txBody>
                    <a:bodyPr/>
                    <a:lstStyle/>
                    <a:p>
                      <a:r>
                        <a:rPr lang="en-US" sz="1800" dirty="0" smtClean="0"/>
                        <a:t>12</a:t>
                      </a:r>
                      <a:r>
                        <a:rPr lang="en-US" sz="1800" baseline="0" dirty="0" smtClean="0"/>
                        <a:t> / 16 / 24</a:t>
                      </a:r>
                      <a:endParaRPr lang="en-US" sz="1800" dirty="0"/>
                    </a:p>
                  </a:txBody>
                  <a:tcPr/>
                </a:tc>
                <a:tc>
                  <a:txBody>
                    <a:bodyPr/>
                    <a:lstStyle/>
                    <a:p>
                      <a:r>
                        <a:rPr lang="en-US" sz="1800" dirty="0" smtClean="0"/>
                        <a:t>Grid only</a:t>
                      </a:r>
                    </a:p>
                    <a:p>
                      <a:r>
                        <a:rPr lang="en-US" sz="1800" dirty="0" smtClean="0"/>
                        <a:t>IE7+</a:t>
                      </a:r>
                    </a:p>
                    <a:p>
                      <a:r>
                        <a:rPr lang="en-US" sz="1800" dirty="0" smtClean="0"/>
                        <a:t>CSS</a:t>
                      </a:r>
                      <a:endParaRPr lang="en-US" sz="1800" dirty="0"/>
                    </a:p>
                  </a:txBody>
                  <a:tcPr/>
                </a:tc>
              </a:tr>
              <a:tr h="973672">
                <a:tc>
                  <a:txBody>
                    <a:bodyPr/>
                    <a:lstStyle/>
                    <a:p>
                      <a:r>
                        <a:rPr lang="en-US" sz="1800" dirty="0" smtClean="0"/>
                        <a:t>Bourbon Neat</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12</a:t>
                      </a:r>
                      <a:br>
                        <a:rPr lang="en-US" sz="1800" dirty="0" smtClean="0"/>
                      </a:br>
                      <a:r>
                        <a:rPr lang="en-US" sz="1800" dirty="0" smtClean="0"/>
                        <a:t>(or custom)</a:t>
                      </a:r>
                      <a:endParaRPr lang="en-US" sz="1800" dirty="0"/>
                    </a:p>
                  </a:txBody>
                  <a:tcPr/>
                </a:tc>
                <a:tc>
                  <a:txBody>
                    <a:bodyPr/>
                    <a:lstStyle/>
                    <a:p>
                      <a:r>
                        <a:rPr lang="en-US" sz="1800" dirty="0" smtClean="0"/>
                        <a:t>Grid </a:t>
                      </a:r>
                      <a:r>
                        <a:rPr lang="en-US" sz="1800" dirty="0" err="1" smtClean="0"/>
                        <a:t>addon</a:t>
                      </a:r>
                      <a:r>
                        <a:rPr lang="en-US" sz="1800" dirty="0" smtClean="0"/>
                        <a:t> to Bourbon</a:t>
                      </a:r>
                    </a:p>
                    <a:p>
                      <a:r>
                        <a:rPr lang="en-US" sz="1800" dirty="0" smtClean="0"/>
                        <a:t>IE9+</a:t>
                      </a:r>
                    </a:p>
                    <a:p>
                      <a:r>
                        <a:rPr lang="en-US" sz="1800" dirty="0" smtClean="0"/>
                        <a:t>Sass</a:t>
                      </a:r>
                      <a:endParaRPr lang="en-US" sz="1800" dirty="0"/>
                    </a:p>
                  </a:txBody>
                  <a:tcPr/>
                </a:tc>
              </a:tr>
              <a:tr h="1265774">
                <a:tc>
                  <a:txBody>
                    <a:bodyPr/>
                    <a:lstStyle/>
                    <a:p>
                      <a:r>
                        <a:rPr lang="en-US" sz="1800" dirty="0" smtClean="0"/>
                        <a:t>Bootstrap</a:t>
                      </a:r>
                      <a:endParaRPr lang="en-US" sz="1800" dirty="0"/>
                    </a:p>
                  </a:txBody>
                  <a:tcPr/>
                </a:tc>
                <a:tc>
                  <a:txBody>
                    <a:bodyPr/>
                    <a:lstStyle/>
                    <a:p>
                      <a:r>
                        <a:rPr lang="en-US" sz="1800" dirty="0" smtClean="0"/>
                        <a:t>Static OR</a:t>
                      </a:r>
                    </a:p>
                    <a:p>
                      <a:r>
                        <a:rPr lang="en-US" sz="1800" dirty="0" smtClean="0"/>
                        <a:t>Fluid OR</a:t>
                      </a:r>
                    </a:p>
                    <a:p>
                      <a:r>
                        <a:rPr lang="en-US" sz="1800" dirty="0" smtClean="0"/>
                        <a:t>Fluid + Responsive</a:t>
                      </a:r>
                      <a:endParaRPr lang="en-US" sz="1800" dirty="0"/>
                    </a:p>
                  </a:txBody>
                  <a:tcPr/>
                </a:tc>
                <a:tc>
                  <a:txBody>
                    <a:bodyPr/>
                    <a:lstStyle/>
                    <a:p>
                      <a:r>
                        <a:rPr lang="en-US" sz="1800" dirty="0" smtClean="0"/>
                        <a:t>Static</a:t>
                      </a:r>
                      <a:r>
                        <a:rPr lang="en-US" sz="1800" baseline="0" dirty="0" smtClean="0"/>
                        <a:t>: 940px</a:t>
                      </a:r>
                    </a:p>
                    <a:p>
                      <a:r>
                        <a:rPr lang="en-US" sz="1800" baseline="0" dirty="0" smtClean="0"/>
                        <a:t>Others: Any (</a:t>
                      </a:r>
                      <a:r>
                        <a:rPr lang="en-US" sz="1800" baseline="0" dirty="0" err="1" smtClean="0"/>
                        <a:t>nestable</a:t>
                      </a:r>
                      <a:r>
                        <a:rPr lang="en-US" sz="1800" baseline="0" dirty="0" smtClean="0"/>
                        <a:t>)</a:t>
                      </a:r>
                      <a:endParaRPr lang="en-US" sz="1800" dirty="0"/>
                    </a:p>
                  </a:txBody>
                  <a:tcPr/>
                </a:tc>
                <a:tc>
                  <a:txBody>
                    <a:bodyPr/>
                    <a:lstStyle/>
                    <a:p>
                      <a:r>
                        <a:rPr lang="en-US" sz="1800" dirty="0" smtClean="0"/>
                        <a:t>16</a:t>
                      </a:r>
                      <a:endParaRPr lang="en-US" sz="1800" dirty="0"/>
                    </a:p>
                  </a:txBody>
                  <a:tcPr/>
                </a:tc>
                <a:tc>
                  <a:txBody>
                    <a:bodyPr/>
                    <a:lstStyle/>
                    <a:p>
                      <a:r>
                        <a:rPr lang="en-US" sz="1800" dirty="0" smtClean="0"/>
                        <a:t>Full client-side framework</a:t>
                      </a:r>
                    </a:p>
                    <a:p>
                      <a:r>
                        <a:rPr lang="en-US" sz="1800" dirty="0" smtClean="0"/>
                        <a:t>IE6+</a:t>
                      </a:r>
                    </a:p>
                    <a:p>
                      <a:r>
                        <a:rPr lang="en-US" sz="1800" dirty="0" smtClean="0"/>
                        <a:t>LESS</a:t>
                      </a:r>
                      <a:endParaRPr lang="en-US" sz="1800" dirty="0"/>
                    </a:p>
                  </a:txBody>
                  <a:tcPr/>
                </a:tc>
              </a:tr>
            </a:tbl>
          </a:graphicData>
        </a:graphic>
      </p:graphicFrame>
    </p:spTree>
    <p:extLst>
      <p:ext uri="{BB962C8B-B14F-4D97-AF65-F5344CB8AC3E}">
        <p14:creationId xmlns:p14="http://schemas.microsoft.com/office/powerpoint/2010/main" val="3448163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lstStyle/>
          <a:p>
            <a:r>
              <a:rPr lang="en-US" dirty="0" smtClean="0"/>
              <a:t>CSS3</a:t>
            </a:r>
          </a:p>
          <a:p>
            <a:r>
              <a:rPr lang="en-US" dirty="0" smtClean="0"/>
              <a:t>All about </a:t>
            </a:r>
            <a:r>
              <a:rPr lang="en-US" b="1" dirty="0" smtClean="0"/>
              <a:t>width</a:t>
            </a:r>
            <a:endParaRPr lang="en-US" dirty="0" smtClean="0"/>
          </a:p>
          <a:p>
            <a:r>
              <a:rPr lang="en-US" dirty="0" smtClean="0"/>
              <a:t>Mobile first? Desktop first?</a:t>
            </a:r>
          </a:p>
          <a:p>
            <a:r>
              <a:rPr lang="en-US" dirty="0" smtClean="0"/>
              <a:t>Select breakpoints</a:t>
            </a:r>
          </a:p>
          <a:p>
            <a:r>
              <a:rPr lang="en-US" dirty="0" smtClean="0"/>
              <a:t>Size, move, hide, replace, or transform?</a:t>
            </a:r>
            <a:endParaRPr lang="en-US" dirty="0"/>
          </a:p>
        </p:txBody>
      </p:sp>
      <p:sp>
        <p:nvSpPr>
          <p:cNvPr id="4" name="TextBox 3"/>
          <p:cNvSpPr txBox="1"/>
          <p:nvPr/>
        </p:nvSpPr>
        <p:spPr>
          <a:xfrm>
            <a:off x="835969" y="4262971"/>
            <a:ext cx="10515600" cy="1569660"/>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&lt;meta name="viewport" content="width=device-width" /&gt;</a:t>
            </a:r>
          </a:p>
          <a:p>
            <a:endParaRPr lang="en-US" sz="2400" dirty="0">
              <a:latin typeface="Consolas" panose="020B0609020204030204" pitchFamily="49" charset="0"/>
              <a:cs typeface="Consolas" panose="020B0609020204030204" pitchFamily="49" charset="0"/>
            </a:endParaRPr>
          </a:p>
          <a:p>
            <a:r>
              <a:rPr lang="en-US" sz="2400" dirty="0" smtClean="0">
                <a:latin typeface="Consolas" panose="020B0609020204030204" pitchFamily="49" charset="0"/>
                <a:cs typeface="Consolas" panose="020B0609020204030204" pitchFamily="49" charset="0"/>
              </a:rPr>
              <a:t>@media only screen and (max-width: 40em) {</a:t>
            </a:r>
          </a:p>
          <a:p>
            <a:r>
              <a:rPr lang="en-US"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13460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Viewport</a:t>
            </a:r>
            <a:endParaRPr lang="en-US" dirty="0"/>
          </a:p>
        </p:txBody>
      </p:sp>
      <p:pic>
        <p:nvPicPr>
          <p:cNvPr id="4" name="Picture 3"/>
          <p:cNvPicPr>
            <a:picLocks noChangeAspect="1"/>
          </p:cNvPicPr>
          <p:nvPr/>
        </p:nvPicPr>
        <p:blipFill>
          <a:blip r:embed="rId3"/>
          <a:stretch>
            <a:fillRect/>
          </a:stretch>
        </p:blipFill>
        <p:spPr>
          <a:xfrm>
            <a:off x="3891643" y="263348"/>
            <a:ext cx="3472543" cy="5773103"/>
          </a:xfrm>
          <a:prstGeom prst="rect">
            <a:avLst/>
          </a:prstGeom>
        </p:spPr>
      </p:pic>
      <p:pic>
        <p:nvPicPr>
          <p:cNvPr id="6" name="Picture 5"/>
          <p:cNvPicPr>
            <a:picLocks noChangeAspect="1"/>
          </p:cNvPicPr>
          <p:nvPr/>
        </p:nvPicPr>
        <p:blipFill>
          <a:blip r:embed="rId4"/>
          <a:stretch>
            <a:fillRect/>
          </a:stretch>
        </p:blipFill>
        <p:spPr>
          <a:xfrm>
            <a:off x="7917429" y="263348"/>
            <a:ext cx="3436371" cy="5773103"/>
          </a:xfrm>
          <a:prstGeom prst="rect">
            <a:avLst/>
          </a:prstGeom>
        </p:spPr>
      </p:pic>
      <p:sp>
        <p:nvSpPr>
          <p:cNvPr id="7" name="TextBox 6"/>
          <p:cNvSpPr txBox="1"/>
          <p:nvPr/>
        </p:nvSpPr>
        <p:spPr>
          <a:xfrm>
            <a:off x="3891643" y="5336654"/>
            <a:ext cx="7462157" cy="369332"/>
          </a:xfrm>
          <a:prstGeom prst="rect">
            <a:avLst/>
          </a:prstGeom>
          <a:solidFill>
            <a:schemeClr val="accent6">
              <a:lumMod val="60000"/>
              <a:lumOff val="40000"/>
            </a:schemeClr>
          </a:solidFill>
          <a:ln>
            <a:solidFill>
              <a:schemeClr val="accent6">
                <a:lumMod val="50000"/>
              </a:schemeClr>
            </a:solidFill>
          </a:ln>
        </p:spPr>
        <p:txBody>
          <a:bodyPr wrap="square" rtlCol="0">
            <a:spAutoFit/>
          </a:bodyPr>
          <a:lstStyle/>
          <a:p>
            <a:r>
              <a:rPr lang="en-US" dirty="0" smtClean="0"/>
              <a:t>    width=device-width                                          Defaults</a:t>
            </a:r>
            <a:endParaRPr lang="en-US" dirty="0"/>
          </a:p>
        </p:txBody>
      </p:sp>
    </p:spTree>
    <p:extLst>
      <p:ext uri="{BB962C8B-B14F-4D97-AF65-F5344CB8AC3E}">
        <p14:creationId xmlns:p14="http://schemas.microsoft.com/office/powerpoint/2010/main" val="3252089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vice breakpoint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75" y="286139"/>
            <a:ext cx="9178056" cy="5766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18073" y="286139"/>
            <a:ext cx="2438400" cy="369332"/>
          </a:xfrm>
          <a:prstGeom prst="rect">
            <a:avLst/>
          </a:prstGeom>
          <a:noFill/>
        </p:spPr>
        <p:txBody>
          <a:bodyPr wrap="square" rtlCol="0">
            <a:spAutoFit/>
          </a:bodyPr>
          <a:lstStyle/>
          <a:p>
            <a:r>
              <a:rPr lang="en-US" dirty="0" smtClean="0">
                <a:latin typeface="Calibri" panose="020F0502020204030204" pitchFamily="34" charset="0"/>
              </a:rPr>
              <a:t>Credit: </a:t>
            </a:r>
            <a:r>
              <a:rPr lang="en-US" dirty="0">
                <a:latin typeface="Calibri" panose="020F0502020204030204" pitchFamily="34" charset="0"/>
                <a:hlinkClick r:id="rId4"/>
              </a:rPr>
              <a:t>Viljami </a:t>
            </a:r>
            <a:r>
              <a:rPr lang="en-US" dirty="0" err="1">
                <a:latin typeface="Calibri" panose="020F0502020204030204" pitchFamily="34" charset="0"/>
                <a:hlinkClick r:id="rId4"/>
              </a:rPr>
              <a:t>Salminen</a:t>
            </a:r>
            <a:endParaRPr lang="en-US" dirty="0">
              <a:latin typeface="Calibri" panose="020F0502020204030204" pitchFamily="34" charset="0"/>
            </a:endParaRPr>
          </a:p>
        </p:txBody>
      </p:sp>
      <p:sp>
        <p:nvSpPr>
          <p:cNvPr id="5" name="Oval 4"/>
          <p:cNvSpPr/>
          <p:nvPr/>
        </p:nvSpPr>
        <p:spPr>
          <a:xfrm>
            <a:off x="2798618" y="3380509"/>
            <a:ext cx="858982"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0473" y="3034146"/>
            <a:ext cx="817418"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06145" y="3380509"/>
            <a:ext cx="762000"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5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etaltoad.com/sites/default/files/Responsive-Widths-3-Layouts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6831"/>
            <a:ext cx="12192000" cy="2063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04598" y="4045527"/>
            <a:ext cx="1582806" cy="646331"/>
          </a:xfrm>
          <a:prstGeom prst="rect">
            <a:avLst/>
          </a:prstGeom>
          <a:noFill/>
        </p:spPr>
        <p:txBody>
          <a:bodyPr wrap="none" rtlCol="0">
            <a:spAutoFit/>
          </a:bodyPr>
          <a:lstStyle/>
          <a:p>
            <a:r>
              <a:rPr lang="en-US" sz="3600" dirty="0" smtClean="0">
                <a:latin typeface="Calibri" panose="020F0502020204030204" pitchFamily="34" charset="0"/>
              </a:rPr>
              <a:t>Three…</a:t>
            </a:r>
            <a:endParaRPr lang="en-US" sz="3600" dirty="0">
              <a:latin typeface="Calibri" panose="020F0502020204030204" pitchFamily="34" charset="0"/>
            </a:endParaRPr>
          </a:p>
        </p:txBody>
      </p:sp>
      <p:sp>
        <p:nvSpPr>
          <p:cNvPr id="5" name="TextBox 4"/>
          <p:cNvSpPr txBox="1"/>
          <p:nvPr/>
        </p:nvSpPr>
        <p:spPr>
          <a:xfrm>
            <a:off x="9698182" y="5569527"/>
            <a:ext cx="2493818" cy="369332"/>
          </a:xfrm>
          <a:prstGeom prst="rect">
            <a:avLst/>
          </a:prstGeom>
          <a:noFill/>
        </p:spPr>
        <p:txBody>
          <a:bodyPr wrap="square" rtlCol="0">
            <a:spAutoFit/>
          </a:bodyPr>
          <a:lstStyle/>
          <a:p>
            <a:r>
              <a:rPr lang="en-US" dirty="0" smtClean="0">
                <a:latin typeface="Calibri" panose="020F0502020204030204" pitchFamily="34" charset="0"/>
              </a:rPr>
              <a:t>Credit</a:t>
            </a:r>
            <a:r>
              <a:rPr lang="en-US" dirty="0">
                <a:latin typeface="Calibri" panose="020F0502020204030204" pitchFamily="34" charset="0"/>
              </a:rPr>
              <a:t>:  </a:t>
            </a:r>
            <a:r>
              <a:rPr lang="en-US" dirty="0">
                <a:latin typeface="Calibri" panose="020F0502020204030204" pitchFamily="34" charset="0"/>
                <a:hlinkClick r:id="rId3"/>
              </a:rPr>
              <a:t>Adam Edgerton</a:t>
            </a:r>
            <a:endParaRPr lang="en-US" dirty="0">
              <a:latin typeface="Calibri" panose="020F0502020204030204" pitchFamily="34" charset="0"/>
            </a:endParaRPr>
          </a:p>
        </p:txBody>
      </p:sp>
    </p:spTree>
    <p:extLst>
      <p:ext uri="{BB962C8B-B14F-4D97-AF65-F5344CB8AC3E}">
        <p14:creationId xmlns:p14="http://schemas.microsoft.com/office/powerpoint/2010/main" val="3570880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metaltoad.com/sites/default/files/Responsive-Widths-4-Layouts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6831"/>
            <a:ext cx="12191999" cy="2063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18506" y="4059381"/>
            <a:ext cx="1354986" cy="646331"/>
          </a:xfrm>
          <a:prstGeom prst="rect">
            <a:avLst/>
          </a:prstGeom>
          <a:noFill/>
        </p:spPr>
        <p:txBody>
          <a:bodyPr wrap="none" rtlCol="0">
            <a:spAutoFit/>
          </a:bodyPr>
          <a:lstStyle/>
          <a:p>
            <a:r>
              <a:rPr lang="en-US" sz="3600" dirty="0" smtClean="0">
                <a:latin typeface="Calibri" panose="020F0502020204030204" pitchFamily="34" charset="0"/>
              </a:rPr>
              <a:t>Four…</a:t>
            </a:r>
            <a:endParaRPr lang="en-US" sz="3600" dirty="0">
              <a:latin typeface="Calibri" panose="020F0502020204030204" pitchFamily="34" charset="0"/>
            </a:endParaRPr>
          </a:p>
        </p:txBody>
      </p:sp>
    </p:spTree>
    <p:extLst>
      <p:ext uri="{BB962C8B-B14F-4D97-AF65-F5344CB8AC3E}">
        <p14:creationId xmlns:p14="http://schemas.microsoft.com/office/powerpoint/2010/main" val="971992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etaltoad.com/sites/default/files/Responsive-Widths-6-Layouts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6831"/>
            <a:ext cx="12192000" cy="2063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21402" y="4059381"/>
            <a:ext cx="1749197" cy="646331"/>
          </a:xfrm>
          <a:prstGeom prst="rect">
            <a:avLst/>
          </a:prstGeom>
          <a:noFill/>
        </p:spPr>
        <p:txBody>
          <a:bodyPr wrap="none" rtlCol="0">
            <a:spAutoFit/>
          </a:bodyPr>
          <a:lstStyle/>
          <a:p>
            <a:r>
              <a:rPr lang="en-US" sz="3600" dirty="0" smtClean="0">
                <a:latin typeface="Calibri" panose="020F0502020204030204" pitchFamily="34" charset="0"/>
              </a:rPr>
              <a:t>Six…?!?!</a:t>
            </a:r>
            <a:endParaRPr lang="en-US" sz="3600" dirty="0">
              <a:latin typeface="Calibri" panose="020F0502020204030204" pitchFamily="34" charset="0"/>
            </a:endParaRPr>
          </a:p>
        </p:txBody>
      </p:sp>
    </p:spTree>
    <p:extLst>
      <p:ext uri="{BB962C8B-B14F-4D97-AF65-F5344CB8AC3E}">
        <p14:creationId xmlns:p14="http://schemas.microsoft.com/office/powerpoint/2010/main" val="3376922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Responsive Re-Engineering</a:t>
            </a:r>
            <a:endParaRPr lang="en-US" dirty="0"/>
          </a:p>
        </p:txBody>
      </p:sp>
      <p:sp>
        <p:nvSpPr>
          <p:cNvPr id="3" name="Subtitle 2"/>
          <p:cNvSpPr>
            <a:spLocks noGrp="1"/>
          </p:cNvSpPr>
          <p:nvPr>
            <p:ph type="subTitle" idx="1"/>
          </p:nvPr>
        </p:nvSpPr>
        <p:spPr/>
        <p:txBody>
          <a:bodyPr/>
          <a:lstStyle/>
          <a:p>
            <a:r>
              <a:rPr lang="en-US" dirty="0" smtClean="0"/>
              <a:t>Aidan Ryan</a:t>
            </a:r>
          </a:p>
          <a:p>
            <a:r>
              <a:rPr lang="en-US" dirty="0" smtClean="0"/>
              <a:t>Silicon Valley Code Camp 2013</a:t>
            </a:r>
            <a:endParaRPr lang="en-US" dirty="0"/>
          </a:p>
        </p:txBody>
      </p:sp>
    </p:spTree>
    <p:extLst>
      <p:ext uri="{BB962C8B-B14F-4D97-AF65-F5344CB8AC3E}">
        <p14:creationId xmlns:p14="http://schemas.microsoft.com/office/powerpoint/2010/main" val="703931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“Goldilocks” Approach</a:t>
            </a:r>
            <a:endParaRPr lang="en-US" dirty="0"/>
          </a:p>
        </p:txBody>
      </p:sp>
      <p:pic>
        <p:nvPicPr>
          <p:cNvPr id="1028" name="Picture 4" descr="http://goldilocksapproach.com/article/assets/responsiv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68" y="1189654"/>
            <a:ext cx="6380069" cy="4466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oldilocksapproach.com/article/assets/responsive4.jpg"/>
          <p:cNvPicPr>
            <a:picLocks noChangeAspect="1" noChangeArrowheads="1"/>
          </p:cNvPicPr>
          <p:nvPr/>
        </p:nvPicPr>
        <p:blipFill rotWithShape="1">
          <a:blip r:embed="rId4">
            <a:extLst>
              <a:ext uri="{28A0092B-C50C-407E-A947-70E740481C1C}">
                <a14:useLocalDpi xmlns:a14="http://schemas.microsoft.com/office/drawing/2010/main" val="0"/>
              </a:ext>
            </a:extLst>
          </a:blip>
          <a:srcRect l="50577" r="4344"/>
          <a:stretch/>
        </p:blipFill>
        <p:spPr bwMode="auto">
          <a:xfrm>
            <a:off x="1674686" y="1189654"/>
            <a:ext cx="2740182" cy="4466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12086" y="5758543"/>
            <a:ext cx="2393532" cy="369332"/>
          </a:xfrm>
          <a:prstGeom prst="rect">
            <a:avLst/>
          </a:prstGeom>
          <a:noFill/>
        </p:spPr>
        <p:txBody>
          <a:bodyPr wrap="square" rtlCol="0">
            <a:spAutoFit/>
          </a:bodyPr>
          <a:lstStyle/>
          <a:p>
            <a:r>
              <a:rPr lang="en-US" dirty="0" smtClean="0">
                <a:latin typeface="Calibri" panose="020F0502020204030204" pitchFamily="34" charset="0"/>
              </a:rPr>
              <a:t>Credit: </a:t>
            </a:r>
            <a:r>
              <a:rPr lang="en-US" dirty="0" smtClean="0">
                <a:latin typeface="Calibri" panose="020F0502020204030204" pitchFamily="34" charset="0"/>
                <a:hlinkClick r:id="rId5"/>
              </a:rPr>
              <a:t>Chris Armstrong</a:t>
            </a:r>
            <a:endParaRPr lang="en-US" dirty="0">
              <a:latin typeface="Calibri" panose="020F0502020204030204" pitchFamily="34" charset="0"/>
            </a:endParaRPr>
          </a:p>
        </p:txBody>
      </p:sp>
    </p:spTree>
    <p:extLst>
      <p:ext uri="{BB962C8B-B14F-4D97-AF65-F5344CB8AC3E}">
        <p14:creationId xmlns:p14="http://schemas.microsoft.com/office/powerpoint/2010/main" val="2474622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Media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Images</a:t>
            </a:r>
          </a:p>
          <a:p>
            <a:pPr lvl="1"/>
            <a:r>
              <a:rPr lang="en-US" dirty="0" smtClean="0"/>
              <a:t>Scale, crop, swap, omit?</a:t>
            </a:r>
          </a:p>
          <a:p>
            <a:pPr lvl="1"/>
            <a:r>
              <a:rPr lang="en-US" dirty="0" smtClean="0"/>
              <a:t>SVG</a:t>
            </a:r>
          </a:p>
          <a:p>
            <a:r>
              <a:rPr lang="en-US" dirty="0" smtClean="0"/>
              <a:t>Video</a:t>
            </a:r>
          </a:p>
          <a:p>
            <a:pPr lvl="1"/>
            <a:r>
              <a:rPr lang="en-US" dirty="0" smtClean="0"/>
              <a:t>Scale</a:t>
            </a:r>
            <a:endParaRPr lang="en-US" dirty="0"/>
          </a:p>
          <a:p>
            <a:pPr lvl="1"/>
            <a:r>
              <a:rPr lang="en-US" dirty="0" smtClean="0"/>
              <a:t>HTML5 &lt;video&gt;, Flash</a:t>
            </a:r>
          </a:p>
          <a:p>
            <a:pPr lvl="1"/>
            <a:r>
              <a:rPr lang="en-US" dirty="0" smtClean="0"/>
              <a:t>Download alternatives</a:t>
            </a:r>
          </a:p>
          <a:p>
            <a:r>
              <a:rPr lang="en-US" dirty="0" smtClean="0"/>
              <a:t>Audio</a:t>
            </a:r>
          </a:p>
          <a:p>
            <a:pPr lvl="1"/>
            <a:r>
              <a:rPr lang="en-US" dirty="0" smtClean="0"/>
              <a:t>Scale</a:t>
            </a:r>
          </a:p>
          <a:p>
            <a:pPr lvl="1"/>
            <a:r>
              <a:rPr lang="en-US" dirty="0" smtClean="0"/>
              <a:t>HTML5 &lt;audio&gt;, Flash</a:t>
            </a:r>
          </a:p>
          <a:p>
            <a:pPr lvl="1"/>
            <a:r>
              <a:rPr lang="en-US" dirty="0" smtClean="0"/>
              <a:t>Download alternatives</a:t>
            </a:r>
          </a:p>
        </p:txBody>
      </p:sp>
    </p:spTree>
    <p:extLst>
      <p:ext uri="{BB962C8B-B14F-4D97-AF65-F5344CB8AC3E}">
        <p14:creationId xmlns:p14="http://schemas.microsoft.com/office/powerpoint/2010/main" val="2691987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Images</a:t>
            </a:r>
            <a:endParaRPr lang="en-US" dirty="0"/>
          </a:p>
        </p:txBody>
      </p:sp>
      <p:sp>
        <p:nvSpPr>
          <p:cNvPr id="3" name="Content Placeholder 2"/>
          <p:cNvSpPr>
            <a:spLocks noGrp="1"/>
          </p:cNvSpPr>
          <p:nvPr>
            <p:ph idx="1"/>
          </p:nvPr>
        </p:nvSpPr>
        <p:spPr/>
        <p:txBody>
          <a:bodyPr/>
          <a:lstStyle/>
          <a:p>
            <a:r>
              <a:rPr lang="en-US" dirty="0" smtClean="0"/>
              <a:t>Scale and Crop</a:t>
            </a:r>
          </a:p>
          <a:p>
            <a:r>
              <a:rPr lang="en-US" dirty="0" smtClean="0"/>
              <a:t>Swap and Omit</a:t>
            </a:r>
          </a:p>
          <a:p>
            <a:r>
              <a:rPr lang="en-US" dirty="0" smtClean="0"/>
              <a:t>SVG</a:t>
            </a:r>
          </a:p>
          <a:p>
            <a:r>
              <a:rPr lang="en-US" dirty="0"/>
              <a:t>Choose the right format</a:t>
            </a:r>
          </a:p>
          <a:p>
            <a:r>
              <a:rPr lang="en-US" dirty="0" smtClean="0"/>
              <a:t>Encoding quality</a:t>
            </a:r>
          </a:p>
        </p:txBody>
      </p:sp>
    </p:spTree>
    <p:extLst>
      <p:ext uri="{BB962C8B-B14F-4D97-AF65-F5344CB8AC3E}">
        <p14:creationId xmlns:p14="http://schemas.microsoft.com/office/powerpoint/2010/main" val="3565261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Video</a:t>
            </a:r>
            <a:endParaRPr lang="en-US" dirty="0"/>
          </a:p>
        </p:txBody>
      </p:sp>
      <p:sp>
        <p:nvSpPr>
          <p:cNvPr id="4" name="TextBox 3"/>
          <p:cNvSpPr txBox="1"/>
          <p:nvPr/>
        </p:nvSpPr>
        <p:spPr>
          <a:xfrm>
            <a:off x="0" y="1189655"/>
            <a:ext cx="12191999" cy="3785652"/>
          </a:xfrm>
          <a:prstGeom prst="rect">
            <a:avLst/>
          </a:prstGeom>
          <a:noFill/>
        </p:spPr>
        <p:txBody>
          <a:bodyPr wrap="square" rtlCol="0">
            <a:spAutoFit/>
          </a:bodyPr>
          <a:lstStyle/>
          <a:p>
            <a:r>
              <a:rPr lang="en-US" sz="2000" dirty="0" smtClean="0">
                <a:latin typeface="Consolas" panose="020B0609020204030204" pitchFamily="49" charset="0"/>
                <a:cs typeface="Consolas" panose="020B0609020204030204" pitchFamily="49" charset="0"/>
              </a:rPr>
              <a:t>&lt;div id="video-container"&gt;</a:t>
            </a:r>
          </a:p>
          <a:p>
            <a:r>
              <a:rPr lang="en-US" sz="2000" dirty="0" smtClean="0">
                <a:latin typeface="Consolas" panose="020B0609020204030204" pitchFamily="49" charset="0"/>
                <a:cs typeface="Consolas" panose="020B0609020204030204" pitchFamily="49" charset="0"/>
              </a:rPr>
              <a:t>  &lt;video controls="controls" width="1280" height="720" title="vid" poster="x.jpg"&gt;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="small.mp4" type="video/mp4" </a:t>
            </a:r>
            <a:r>
              <a:rPr lang="en-US" sz="2000" b="1" dirty="0" smtClean="0">
                <a:solidFill>
                  <a:schemeClr val="bg2">
                    <a:lumMod val="50000"/>
                  </a:schemeClr>
                </a:solidFill>
                <a:latin typeface="Consolas" panose="020B0609020204030204" pitchFamily="49" charset="0"/>
                <a:cs typeface="Consolas" panose="020B0609020204030204" pitchFamily="49" charset="0"/>
              </a:rPr>
              <a:t>media="all and (max-width:480px)"</a:t>
            </a:r>
            <a:r>
              <a:rPr lang="en-US" sz="2000" dirty="0" smtClean="0">
                <a:latin typeface="Consolas" panose="020B0609020204030204" pitchFamily="49" charset="0"/>
                <a:cs typeface="Consolas" panose="020B0609020204030204" pitchFamily="49" charset="0"/>
              </a:rPr>
              <a:t> /&gt;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a:t>
            </a:r>
            <a:r>
              <a:rPr lang="en-US" sz="2000" dirty="0" err="1" smtClean="0">
                <a:latin typeface="Consolas" panose="020B0609020204030204" pitchFamily="49" charset="0"/>
                <a:cs typeface="Consolas" panose="020B0609020204030204" pitchFamily="49" charset="0"/>
              </a:rPr>
              <a:t>file.webm</a:t>
            </a:r>
            <a:r>
              <a:rPr lang="en-US" sz="2000" dirty="0" smtClean="0">
                <a:latin typeface="Consolas" panose="020B0609020204030204" pitchFamily="49" charset="0"/>
                <a:cs typeface="Consolas" panose="020B0609020204030204" pitchFamily="49" charset="0"/>
              </a:rPr>
              <a:t>" type="video/</a:t>
            </a:r>
            <a:r>
              <a:rPr lang="en-US" sz="2000" dirty="0" err="1" smtClean="0">
                <a:latin typeface="Consolas" panose="020B0609020204030204" pitchFamily="49" charset="0"/>
                <a:cs typeface="Consolas" panose="020B0609020204030204" pitchFamily="49" charset="0"/>
              </a:rPr>
              <a:t>webm</a:t>
            </a:r>
            <a:r>
              <a:rPr lang="en-US" sz="2000" dirty="0" smtClean="0">
                <a:latin typeface="Consolas" panose="020B0609020204030204" pitchFamily="49" charset="0"/>
                <a:cs typeface="Consolas" panose="020B0609020204030204" pitchFamily="49" charset="0"/>
              </a:rPr>
              <a:t>" /&gt;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="file.mp4" /&gt;</a:t>
            </a:r>
          </a:p>
          <a:p>
            <a:r>
              <a:rPr lang="en-US" sz="2000" dirty="0" smtClean="0">
                <a:latin typeface="Consolas" panose="020B0609020204030204" pitchFamily="49" charset="0"/>
                <a:cs typeface="Consolas" panose="020B0609020204030204" pitchFamily="49" charset="0"/>
              </a:rPr>
              <a:t>    &lt;object …&gt;</a:t>
            </a:r>
          </a:p>
          <a:p>
            <a:r>
              <a:rPr lang="en-US" sz="2000" b="1" dirty="0" smtClean="0">
                <a:solidFill>
                  <a:schemeClr val="bg2">
                    <a:lumMod val="50000"/>
                  </a:schemeClr>
                </a:solidFill>
                <a:latin typeface="Consolas" panose="020B0609020204030204" pitchFamily="49" charset="0"/>
                <a:cs typeface="Consolas" panose="020B0609020204030204" pitchFamily="49" charset="0"/>
              </a:rPr>
              <a:t>        &lt;a </a:t>
            </a:r>
            <a:r>
              <a:rPr lang="en-US" sz="2000" b="1" dirty="0" err="1" smtClean="0">
                <a:solidFill>
                  <a:schemeClr val="bg2">
                    <a:lumMod val="50000"/>
                  </a:schemeClr>
                </a:solidFill>
                <a:latin typeface="Consolas" panose="020B0609020204030204" pitchFamily="49" charset="0"/>
                <a:cs typeface="Consolas" panose="020B0609020204030204" pitchFamily="49" charset="0"/>
              </a:rPr>
              <a:t>href</a:t>
            </a:r>
            <a:r>
              <a:rPr lang="en-US" sz="2000" b="1" dirty="0" smtClean="0">
                <a:solidFill>
                  <a:schemeClr val="bg2">
                    <a:lumMod val="50000"/>
                  </a:schemeClr>
                </a:solidFill>
                <a:latin typeface="Consolas" panose="020B0609020204030204" pitchFamily="49" charset="0"/>
                <a:cs typeface="Consolas" panose="020B0609020204030204" pitchFamily="49" charset="0"/>
              </a:rPr>
              <a:t>="file.mp4“&gt;&lt;</a:t>
            </a:r>
            <a:r>
              <a:rPr lang="en-US" sz="2000" b="1" dirty="0" err="1" smtClean="0">
                <a:solidFill>
                  <a:schemeClr val="bg2">
                    <a:lumMod val="50000"/>
                  </a:schemeClr>
                </a:solidFill>
                <a:latin typeface="Consolas" panose="020B0609020204030204" pitchFamily="49" charset="0"/>
                <a:cs typeface="Consolas" panose="020B0609020204030204" pitchFamily="49" charset="0"/>
              </a:rPr>
              <a:t>img</a:t>
            </a:r>
            <a:r>
              <a:rPr lang="en-US" sz="2000" b="1" dirty="0" smtClean="0">
                <a:solidFill>
                  <a:schemeClr val="bg2">
                    <a:lumMod val="50000"/>
                  </a:schemeClr>
                </a:solidFill>
                <a:latin typeface="Consolas" panose="020B0609020204030204" pitchFamily="49" charset="0"/>
                <a:cs typeface="Consolas" panose="020B0609020204030204" pitchFamily="49" charset="0"/>
              </a:rPr>
              <a:t> </a:t>
            </a:r>
            <a:r>
              <a:rPr lang="en-US" sz="2000" b="1" dirty="0" err="1" smtClean="0">
                <a:solidFill>
                  <a:schemeClr val="bg2">
                    <a:lumMod val="50000"/>
                  </a:schemeClr>
                </a:solidFill>
                <a:latin typeface="Consolas" panose="020B0609020204030204" pitchFamily="49" charset="0"/>
                <a:cs typeface="Consolas" panose="020B0609020204030204" pitchFamily="49" charset="0"/>
              </a:rPr>
              <a:t>src</a:t>
            </a:r>
            <a:r>
              <a:rPr lang="en-US" sz="2000" b="1" dirty="0" smtClean="0">
                <a:solidFill>
                  <a:schemeClr val="bg2">
                    <a:lumMod val="50000"/>
                  </a:schemeClr>
                </a:solidFill>
                <a:latin typeface="Consolas" panose="020B0609020204030204" pitchFamily="49" charset="0"/>
                <a:cs typeface="Consolas" panose="020B0609020204030204" pitchFamily="49" charset="0"/>
              </a:rPr>
              <a:t>="x.jpg“/&gt; Download video&lt;/a&gt;</a:t>
            </a:r>
          </a:p>
          <a:p>
            <a:r>
              <a:rPr lang="en-US" sz="2000" dirty="0" smtClean="0">
                <a:latin typeface="Consolas" panose="020B0609020204030204" pitchFamily="49" charset="0"/>
                <a:cs typeface="Consolas" panose="020B0609020204030204" pitchFamily="49" charset="0"/>
              </a:rPr>
              <a:t>    &lt;/object&gt;</a:t>
            </a:r>
          </a:p>
          <a:p>
            <a:r>
              <a:rPr lang="en-US" sz="2000" dirty="0" smtClean="0">
                <a:latin typeface="Consolas" panose="020B0609020204030204" pitchFamily="49" charset="0"/>
                <a:cs typeface="Consolas" panose="020B0609020204030204" pitchFamily="49" charset="0"/>
              </a:rPr>
              <a:t>&lt;/video&gt;</a:t>
            </a:r>
          </a:p>
          <a:p>
            <a:r>
              <a:rPr lang="en-US" sz="2000" dirty="0" smtClean="0">
                <a:latin typeface="Consolas" panose="020B0609020204030204" pitchFamily="49" charset="0"/>
                <a:cs typeface="Consolas" panose="020B0609020204030204" pitchFamily="49" charset="0"/>
              </a:rPr>
              <a:t>&lt;/div&gt;</a:t>
            </a:r>
          </a:p>
          <a:p>
            <a:endParaRPr lang="en-US" sz="2000" dirty="0">
              <a:latin typeface="Consolas" panose="020B0609020204030204" pitchFamily="49" charset="0"/>
              <a:cs typeface="Consolas" panose="020B0609020204030204" pitchFamily="49" charset="0"/>
            </a:endParaRPr>
          </a:p>
          <a:p>
            <a:r>
              <a:rPr lang="en-US" sz="2000" dirty="0" smtClean="0">
                <a:latin typeface="Consolas" panose="020B0609020204030204" pitchFamily="49" charset="0"/>
                <a:cs typeface="Consolas" panose="020B0609020204030204" pitchFamily="49" charset="0"/>
              </a:rPr>
              <a:t>$('#vid-container').</a:t>
            </a:r>
            <a:r>
              <a:rPr lang="en-US" sz="2000" dirty="0" err="1" smtClean="0">
                <a:latin typeface="Consolas" panose="020B0609020204030204" pitchFamily="49" charset="0"/>
                <a:cs typeface="Consolas" panose="020B0609020204030204" pitchFamily="49" charset="0"/>
              </a:rPr>
              <a:t>fitVids</a:t>
            </a:r>
            <a:r>
              <a:rPr lang="en-US" sz="2000" dirty="0" smtClean="0">
                <a:latin typeface="Consolas" panose="020B0609020204030204" pitchFamily="49" charset="0"/>
                <a:cs typeface="Consolas" panose="020B0609020204030204" pitchFamily="49" charset="0"/>
              </a:rPr>
              <a:t>(); // OR CSS</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92707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Forms</a:t>
            </a:r>
            <a:endParaRPr lang="en-US" dirty="0"/>
          </a:p>
        </p:txBody>
      </p:sp>
      <p:sp>
        <p:nvSpPr>
          <p:cNvPr id="3" name="Content Placeholder 2"/>
          <p:cNvSpPr>
            <a:spLocks noGrp="1"/>
          </p:cNvSpPr>
          <p:nvPr>
            <p:ph idx="1"/>
          </p:nvPr>
        </p:nvSpPr>
        <p:spPr/>
        <p:txBody>
          <a:bodyPr/>
          <a:lstStyle/>
          <a:p>
            <a:r>
              <a:rPr lang="en-US" dirty="0" smtClean="0"/>
              <a:t>Label alignment</a:t>
            </a:r>
          </a:p>
          <a:p>
            <a:r>
              <a:rPr lang="en-US" dirty="0" smtClean="0"/>
              <a:t>Touch-friendly</a:t>
            </a:r>
          </a:p>
          <a:p>
            <a:r>
              <a:rPr lang="en-US" dirty="0" smtClean="0"/>
              <a:t>Input types</a:t>
            </a:r>
            <a:endParaRPr lang="en-US" dirty="0"/>
          </a:p>
        </p:txBody>
      </p:sp>
      <p:pic>
        <p:nvPicPr>
          <p:cNvPr id="1026" name="Picture 2" descr="http://simpsonsscreenshots.files.wordpress.com/2011/05/fingersyouhaveusedtodi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945" y="1189654"/>
            <a:ext cx="6219672" cy="46647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12069" y="4666593"/>
            <a:ext cx="5927834" cy="1040524"/>
          </a:xfrm>
          <a:prstGeom prst="rect">
            <a:avLst/>
          </a:prstGeom>
          <a:solidFill>
            <a:srgbClr val="71685A">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943600" y="4745421"/>
            <a:ext cx="5896304" cy="830997"/>
          </a:xfrm>
          <a:prstGeom prst="rect">
            <a:avLst/>
          </a:prstGeom>
          <a:noFill/>
        </p:spPr>
        <p:txBody>
          <a:bodyPr wrap="square" rtlCol="0">
            <a:spAutoFit/>
          </a:bodyPr>
          <a:lstStyle/>
          <a:p>
            <a:pPr algn="ctr"/>
            <a:r>
              <a:rPr lang="en-US" sz="2400" b="1" dirty="0" smtClean="0">
                <a:ln w="3175">
                  <a:noFill/>
                </a:ln>
                <a:solidFill>
                  <a:schemeClr val="bg1">
                    <a:lumMod val="95000"/>
                  </a:schemeClr>
                </a:solidFill>
                <a:latin typeface="Calibri" panose="020F0502020204030204" pitchFamily="34" charset="0"/>
              </a:rPr>
              <a:t>“</a:t>
            </a:r>
            <a:r>
              <a:rPr lang="en-US" sz="2400" b="1" i="1" dirty="0" smtClean="0">
                <a:ln w="3175">
                  <a:noFill/>
                </a:ln>
                <a:solidFill>
                  <a:schemeClr val="bg1">
                    <a:lumMod val="95000"/>
                  </a:schemeClr>
                </a:solidFill>
                <a:latin typeface="Calibri" panose="020F0502020204030204" pitchFamily="34" charset="0"/>
              </a:rPr>
              <a:t>To order a special dialing wand, please mash the keypad with your palm now.</a:t>
            </a:r>
            <a:r>
              <a:rPr lang="en-US" sz="2400" b="1" dirty="0" smtClean="0">
                <a:ln w="3175">
                  <a:noFill/>
                </a:ln>
                <a:solidFill>
                  <a:schemeClr val="bg1">
                    <a:lumMod val="95000"/>
                  </a:schemeClr>
                </a:solidFill>
                <a:latin typeface="Calibri" panose="020F0502020204030204" pitchFamily="34" charset="0"/>
              </a:rPr>
              <a:t>”</a:t>
            </a:r>
            <a:endParaRPr lang="en-US" sz="2400" b="1" dirty="0">
              <a:ln w="3175">
                <a:noFill/>
              </a:ln>
              <a:solidFill>
                <a:schemeClr val="bg1">
                  <a:lumMod val="95000"/>
                </a:schemeClr>
              </a:solidFill>
              <a:latin typeface="Calibri" panose="020F0502020204030204" pitchFamily="34" charset="0"/>
            </a:endParaRPr>
          </a:p>
        </p:txBody>
      </p:sp>
    </p:spTree>
    <p:extLst>
      <p:ext uri="{BB962C8B-B14F-4D97-AF65-F5344CB8AC3E}">
        <p14:creationId xmlns:p14="http://schemas.microsoft.com/office/powerpoint/2010/main" val="3167108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Typography</a:t>
            </a:r>
            <a:endParaRPr lang="en-US" dirty="0"/>
          </a:p>
        </p:txBody>
      </p:sp>
      <p:sp>
        <p:nvSpPr>
          <p:cNvPr id="3" name="Content Placeholder 2"/>
          <p:cNvSpPr>
            <a:spLocks noGrp="1"/>
          </p:cNvSpPr>
          <p:nvPr>
            <p:ph idx="1"/>
          </p:nvPr>
        </p:nvSpPr>
        <p:spPr>
          <a:xfrm>
            <a:off x="181922" y="1189655"/>
            <a:ext cx="6502657" cy="4642976"/>
          </a:xfrm>
        </p:spPr>
        <p:txBody>
          <a:bodyPr>
            <a:normAutofit/>
          </a:bodyPr>
          <a:lstStyle/>
          <a:p>
            <a:r>
              <a:rPr lang="en-US" dirty="0" smtClean="0"/>
              <a:t>Respect the user agent</a:t>
            </a:r>
          </a:p>
          <a:p>
            <a:r>
              <a:rPr lang="en-US" dirty="0" smtClean="0"/>
              <a:t>Display density</a:t>
            </a:r>
          </a:p>
          <a:p>
            <a:r>
              <a:rPr lang="en-US" dirty="0" smtClean="0"/>
              <a:t>Metrics: font size, contrast, line height, line length, spacing, hyphenation</a:t>
            </a:r>
          </a:p>
          <a:p>
            <a:pPr lvl="1"/>
            <a:r>
              <a:rPr lang="en-US" sz="2400" i="1" dirty="0" smtClean="0"/>
              <a:t>“A </a:t>
            </a:r>
            <a:r>
              <a:rPr lang="en-US" sz="2400" i="1" dirty="0"/>
              <a:t>useful trick is to hold a well-printed book at a comfortable reading distance while looking at your website to compare</a:t>
            </a:r>
            <a:r>
              <a:rPr lang="en-US" sz="2400" i="1" dirty="0" smtClean="0"/>
              <a:t>.” –  </a:t>
            </a:r>
            <a:r>
              <a:rPr lang="en-US" sz="2400" i="1" dirty="0" err="1" smtClean="0"/>
              <a:t>attrib</a:t>
            </a:r>
            <a:endParaRPr lang="en-US" sz="2400" i="1" dirty="0" smtClean="0"/>
          </a:p>
          <a:p>
            <a:r>
              <a:rPr lang="en-US" dirty="0" smtClean="0"/>
              <a:t>Web fonts – browser and device quirks</a:t>
            </a:r>
            <a:endParaRPr lang="en-US" dirty="0"/>
          </a:p>
        </p:txBody>
      </p:sp>
      <p:pic>
        <p:nvPicPr>
          <p:cNvPr id="1026" name="Picture 2" descr="http://www.brightlemon.com/files/basics-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209937"/>
            <a:ext cx="5194914" cy="3870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16965" y="4080148"/>
            <a:ext cx="2388651" cy="338554"/>
          </a:xfrm>
          <a:prstGeom prst="rect">
            <a:avLst/>
          </a:prstGeom>
          <a:noFill/>
        </p:spPr>
        <p:txBody>
          <a:bodyPr wrap="square" rtlCol="0">
            <a:spAutoFit/>
          </a:bodyPr>
          <a:lstStyle/>
          <a:p>
            <a:r>
              <a:rPr lang="en-US" sz="1600" dirty="0" smtClean="0">
                <a:latin typeface="Calibri" panose="020F0502020204030204" pitchFamily="34" charset="0"/>
              </a:rPr>
              <a:t>Source: </a:t>
            </a:r>
            <a:r>
              <a:rPr lang="en-US" sz="1600" dirty="0" smtClean="0">
                <a:latin typeface="Calibri" panose="020F0502020204030204" pitchFamily="34" charset="0"/>
                <a:hlinkClick r:id="rId4" action="ppaction://hlinkfile"/>
              </a:rPr>
              <a:t>BrightLemon.com</a:t>
            </a:r>
            <a:endParaRPr lang="en-US" sz="1600" dirty="0">
              <a:latin typeface="Calibri" panose="020F0502020204030204" pitchFamily="34" charset="0"/>
            </a:endParaRPr>
          </a:p>
        </p:txBody>
      </p:sp>
    </p:spTree>
    <p:extLst>
      <p:ext uri="{BB962C8B-B14F-4D97-AF65-F5344CB8AC3E}">
        <p14:creationId xmlns:p14="http://schemas.microsoft.com/office/powerpoint/2010/main" val="2412713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Browser Quirks and Gotchas</a:t>
            </a:r>
            <a:endParaRPr lang="en-US" dirty="0"/>
          </a:p>
        </p:txBody>
      </p:sp>
      <p:pic>
        <p:nvPicPr>
          <p:cNvPr id="4" name="Picture 3"/>
          <p:cNvPicPr>
            <a:picLocks noChangeAspect="1"/>
          </p:cNvPicPr>
          <p:nvPr/>
        </p:nvPicPr>
        <p:blipFill>
          <a:blip r:embed="rId3"/>
          <a:stretch>
            <a:fillRect/>
          </a:stretch>
        </p:blipFill>
        <p:spPr>
          <a:xfrm>
            <a:off x="181922" y="1189653"/>
            <a:ext cx="2429306" cy="2506427"/>
          </a:xfrm>
          <a:prstGeom prst="rect">
            <a:avLst/>
          </a:prstGeom>
        </p:spPr>
      </p:pic>
      <p:pic>
        <p:nvPicPr>
          <p:cNvPr id="5" name="Picture 4"/>
          <p:cNvPicPr>
            <a:picLocks noChangeAspect="1"/>
          </p:cNvPicPr>
          <p:nvPr/>
        </p:nvPicPr>
        <p:blipFill>
          <a:blip r:embed="rId4"/>
          <a:stretch>
            <a:fillRect/>
          </a:stretch>
        </p:blipFill>
        <p:spPr>
          <a:xfrm>
            <a:off x="3269949" y="1189653"/>
            <a:ext cx="2448586" cy="2506427"/>
          </a:xfrm>
          <a:prstGeom prst="rect">
            <a:avLst/>
          </a:prstGeom>
          <a:ln>
            <a:noFill/>
          </a:ln>
        </p:spPr>
      </p:pic>
      <p:sp>
        <p:nvSpPr>
          <p:cNvPr id="6" name="TextBox 5"/>
          <p:cNvSpPr txBox="1"/>
          <p:nvPr/>
        </p:nvSpPr>
        <p:spPr>
          <a:xfrm>
            <a:off x="111419" y="4041705"/>
            <a:ext cx="11713436" cy="369332"/>
          </a:xfrm>
          <a:prstGeom prst="rect">
            <a:avLst/>
          </a:prstGeom>
          <a:solidFill>
            <a:schemeClr val="bg2">
              <a:lumMod val="60000"/>
              <a:lumOff val="40000"/>
            </a:schemeClr>
          </a:solidFill>
        </p:spPr>
        <p:txBody>
          <a:bodyPr wrap="square" rtlCol="0">
            <a:spAutoFit/>
          </a:bodyPr>
          <a:lstStyle/>
          <a:p>
            <a:r>
              <a:rPr lang="en-US" dirty="0" smtClean="0">
                <a:latin typeface="Calibri" panose="020F0502020204030204" pitchFamily="34" charset="0"/>
              </a:rPr>
              <a:t>   Chrome 23                                         </a:t>
            </a:r>
            <a:r>
              <a:rPr lang="en-US" dirty="0">
                <a:latin typeface="Calibri" panose="020F0502020204030204" pitchFamily="34" charset="0"/>
              </a:rPr>
              <a:t>IE10                                                  Firefox </a:t>
            </a:r>
            <a:r>
              <a:rPr lang="en-US" dirty="0" smtClean="0">
                <a:latin typeface="Calibri" panose="020F0502020204030204" pitchFamily="34" charset="0"/>
              </a:rPr>
              <a:t>16                                      Android </a:t>
            </a:r>
            <a:r>
              <a:rPr lang="en-US" dirty="0">
                <a:latin typeface="Calibri" panose="020F0502020204030204" pitchFamily="34" charset="0"/>
              </a:rPr>
              <a:t>4.1</a:t>
            </a:r>
          </a:p>
        </p:txBody>
      </p:sp>
      <p:pic>
        <p:nvPicPr>
          <p:cNvPr id="3" name="Picture 2"/>
          <p:cNvPicPr>
            <a:picLocks noChangeAspect="1"/>
          </p:cNvPicPr>
          <p:nvPr/>
        </p:nvPicPr>
        <p:blipFill rotWithShape="1">
          <a:blip r:embed="rId5"/>
          <a:srcRect r="4036" b="5357"/>
          <a:stretch/>
        </p:blipFill>
        <p:spPr>
          <a:xfrm>
            <a:off x="181922" y="4756662"/>
            <a:ext cx="2613233" cy="1062247"/>
          </a:xfrm>
          <a:prstGeom prst="rect">
            <a:avLst/>
          </a:prstGeom>
        </p:spPr>
      </p:pic>
      <p:sp>
        <p:nvSpPr>
          <p:cNvPr id="7" name="TextBox 6"/>
          <p:cNvSpPr txBox="1"/>
          <p:nvPr/>
        </p:nvSpPr>
        <p:spPr>
          <a:xfrm>
            <a:off x="2905061" y="5142477"/>
            <a:ext cx="7488979" cy="646331"/>
          </a:xfrm>
          <a:prstGeom prst="rect">
            <a:avLst/>
          </a:prstGeom>
          <a:noFill/>
        </p:spPr>
        <p:txBody>
          <a:bodyPr wrap="square" rtlCol="0">
            <a:spAutoFit/>
          </a:bodyPr>
          <a:lstStyle/>
          <a:p>
            <a:r>
              <a:rPr lang="en-US" dirty="0" smtClean="0">
                <a:latin typeface="Calibri" panose="020F0502020204030204" pitchFamily="34" charset="0"/>
              </a:rPr>
              <a:t>Selected</a:t>
            </a:r>
            <a:br>
              <a:rPr lang="en-US" dirty="0" smtClean="0">
                <a:latin typeface="Calibri" panose="020F0502020204030204" pitchFamily="34" charset="0"/>
              </a:rPr>
            </a:br>
            <a:r>
              <a:rPr lang="en-US" dirty="0" smtClean="0">
                <a:latin typeface="Calibri" panose="020F0502020204030204" pitchFamily="34" charset="0"/>
              </a:rPr>
              <a:t>text-shadow</a:t>
            </a:r>
            <a:endParaRPr lang="en-US" dirty="0">
              <a:latin typeface="Calibri" panose="020F0502020204030204" pitchFamily="34" charset="0"/>
            </a:endParaRPr>
          </a:p>
        </p:txBody>
      </p:sp>
      <p:pic>
        <p:nvPicPr>
          <p:cNvPr id="8" name="Picture 7"/>
          <p:cNvPicPr>
            <a:picLocks noChangeAspect="1"/>
          </p:cNvPicPr>
          <p:nvPr/>
        </p:nvPicPr>
        <p:blipFill rotWithShape="1">
          <a:blip r:embed="rId6"/>
          <a:srcRect t="2183" b="12753"/>
          <a:stretch/>
        </p:blipFill>
        <p:spPr>
          <a:xfrm>
            <a:off x="9249277" y="1207109"/>
            <a:ext cx="2352185" cy="2509254"/>
          </a:xfrm>
          <a:prstGeom prst="rect">
            <a:avLst/>
          </a:prstGeom>
          <a:ln>
            <a:noFill/>
          </a:ln>
        </p:spPr>
      </p:pic>
      <p:pic>
        <p:nvPicPr>
          <p:cNvPr id="9" name="Picture 8"/>
          <p:cNvPicPr>
            <a:picLocks noChangeAspect="1"/>
          </p:cNvPicPr>
          <p:nvPr/>
        </p:nvPicPr>
        <p:blipFill>
          <a:blip r:embed="rId7"/>
          <a:stretch>
            <a:fillRect/>
          </a:stretch>
        </p:blipFill>
        <p:spPr>
          <a:xfrm>
            <a:off x="6377256" y="1171376"/>
            <a:ext cx="2467866" cy="2544987"/>
          </a:xfrm>
          <a:prstGeom prst="rect">
            <a:avLst/>
          </a:prstGeom>
        </p:spPr>
      </p:pic>
    </p:spTree>
    <p:extLst>
      <p:ext uri="{BB962C8B-B14F-4D97-AF65-F5344CB8AC3E}">
        <p14:creationId xmlns:p14="http://schemas.microsoft.com/office/powerpoint/2010/main" val="2529799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lstStyle/>
          <a:p>
            <a:r>
              <a:rPr lang="en-US" dirty="0" smtClean="0"/>
              <a:t>Mobile click event latency (touch events)</a:t>
            </a:r>
          </a:p>
          <a:p>
            <a:r>
              <a:rPr lang="en-US" dirty="0" smtClean="0"/>
              <a:t>Keyboard hotkeys</a:t>
            </a:r>
          </a:p>
          <a:p>
            <a:r>
              <a:rPr lang="en-US" dirty="0" smtClean="0"/>
              <a:t>Bundling and minification (</a:t>
            </a:r>
            <a:r>
              <a:rPr lang="en-US" dirty="0" err="1" smtClean="0"/>
              <a:t>System.Web.Optimization</a:t>
            </a:r>
            <a:r>
              <a:rPr lang="en-US" dirty="0"/>
              <a:t>)</a:t>
            </a:r>
            <a:endParaRPr lang="en-US" dirty="0" smtClean="0"/>
          </a:p>
        </p:txBody>
      </p:sp>
    </p:spTree>
    <p:extLst>
      <p:ext uri="{BB962C8B-B14F-4D97-AF65-F5344CB8AC3E}">
        <p14:creationId xmlns:p14="http://schemas.microsoft.com/office/powerpoint/2010/main" val="34508155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Workflow</a:t>
            </a:r>
            <a:endParaRPr lang="en-US" dirty="0"/>
          </a:p>
        </p:txBody>
      </p:sp>
      <p:sp>
        <p:nvSpPr>
          <p:cNvPr id="3" name="Content Placeholder 2"/>
          <p:cNvSpPr>
            <a:spLocks noGrp="1"/>
          </p:cNvSpPr>
          <p:nvPr>
            <p:ph idx="1"/>
          </p:nvPr>
        </p:nvSpPr>
        <p:spPr/>
        <p:txBody>
          <a:bodyPr/>
          <a:lstStyle/>
          <a:p>
            <a:r>
              <a:rPr lang="en-US" dirty="0" smtClean="0"/>
              <a:t>Value</a:t>
            </a:r>
          </a:p>
          <a:p>
            <a:r>
              <a:rPr lang="en-US" dirty="0" smtClean="0"/>
              <a:t>Content</a:t>
            </a:r>
          </a:p>
          <a:p>
            <a:r>
              <a:rPr lang="en-US" dirty="0" smtClean="0"/>
              <a:t>Wireframe</a:t>
            </a:r>
          </a:p>
          <a:p>
            <a:r>
              <a:rPr lang="en-US" dirty="0" smtClean="0"/>
              <a:t>Enhance, enhance, enhance</a:t>
            </a:r>
            <a:endParaRPr lang="en-US" dirty="0"/>
          </a:p>
        </p:txBody>
      </p:sp>
    </p:spTree>
    <p:extLst>
      <p:ext uri="{BB962C8B-B14F-4D97-AF65-F5344CB8AC3E}">
        <p14:creationId xmlns:p14="http://schemas.microsoft.com/office/powerpoint/2010/main" val="647960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507" y="1112877"/>
            <a:ext cx="2148292" cy="414284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86" y="1112877"/>
            <a:ext cx="6139070" cy="47206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643" y="1347788"/>
            <a:ext cx="1881277" cy="3660311"/>
          </a:xfrm>
          <a:prstGeom prst="rect">
            <a:avLst/>
          </a:prstGeom>
        </p:spPr>
      </p:pic>
    </p:spTree>
    <p:extLst>
      <p:ext uri="{BB962C8B-B14F-4D97-AF65-F5344CB8AC3E}">
        <p14:creationId xmlns:p14="http://schemas.microsoft.com/office/powerpoint/2010/main" val="1817037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pic>
        <p:nvPicPr>
          <p:cNvPr id="4" name="Picture 3"/>
          <p:cNvPicPr>
            <a:picLocks noChangeAspect="1"/>
          </p:cNvPicPr>
          <p:nvPr/>
        </p:nvPicPr>
        <p:blipFill>
          <a:blip r:embed="rId3"/>
          <a:stretch>
            <a:fillRect/>
          </a:stretch>
        </p:blipFill>
        <p:spPr>
          <a:xfrm>
            <a:off x="4219575" y="1376362"/>
            <a:ext cx="3752850" cy="4105275"/>
          </a:xfrm>
          <a:prstGeom prst="rect">
            <a:avLst/>
          </a:prstGeom>
        </p:spPr>
      </p:pic>
    </p:spTree>
    <p:extLst>
      <p:ext uri="{BB962C8B-B14F-4D97-AF65-F5344CB8AC3E}">
        <p14:creationId xmlns:p14="http://schemas.microsoft.com/office/powerpoint/2010/main" val="2328500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Focus on Value</a:t>
            </a:r>
            <a:endParaRPr lang="en-US" dirty="0"/>
          </a:p>
        </p:txBody>
      </p:sp>
      <p:sp>
        <p:nvSpPr>
          <p:cNvPr id="3" name="Content Placeholder 2"/>
          <p:cNvSpPr>
            <a:spLocks noGrp="1"/>
          </p:cNvSpPr>
          <p:nvPr>
            <p:ph idx="1"/>
          </p:nvPr>
        </p:nvSpPr>
        <p:spPr>
          <a:xfrm>
            <a:off x="181922" y="1315244"/>
            <a:ext cx="5372100" cy="4351338"/>
          </a:xfrm>
        </p:spPr>
        <p:txBody>
          <a:bodyPr/>
          <a:lstStyle/>
          <a:p>
            <a:r>
              <a:rPr lang="en-US" dirty="0" smtClean="0"/>
              <a:t>Identify your user</a:t>
            </a:r>
          </a:p>
          <a:p>
            <a:r>
              <a:rPr lang="en-US" dirty="0" smtClean="0"/>
              <a:t>Identify the primary reason the user is visiting</a:t>
            </a:r>
          </a:p>
          <a:p>
            <a:r>
              <a:rPr lang="en-US" dirty="0" smtClean="0"/>
              <a:t>Identify the activities that will engage the user</a:t>
            </a:r>
          </a:p>
        </p:txBody>
      </p:sp>
      <p:pic>
        <p:nvPicPr>
          <p:cNvPr id="1028" name="Picture 4" descr="http://imgs.xkcd.com/comics/university_web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164" y="1189654"/>
            <a:ext cx="6407453" cy="4476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51977" y="5666582"/>
            <a:ext cx="2453640" cy="338554"/>
          </a:xfrm>
          <a:prstGeom prst="rect">
            <a:avLst/>
          </a:prstGeom>
          <a:noFill/>
        </p:spPr>
        <p:txBody>
          <a:bodyPr wrap="square" rtlCol="0">
            <a:spAutoFit/>
          </a:bodyPr>
          <a:lstStyle/>
          <a:p>
            <a:pPr algn="r"/>
            <a:r>
              <a:rPr lang="en-US" sz="1600" dirty="0" smtClean="0"/>
              <a:t>http://xkcd.com/773/</a:t>
            </a:r>
            <a:endParaRPr lang="en-US" sz="1600" dirty="0"/>
          </a:p>
        </p:txBody>
      </p:sp>
    </p:spTree>
    <p:extLst>
      <p:ext uri="{BB962C8B-B14F-4D97-AF65-F5344CB8AC3E}">
        <p14:creationId xmlns:p14="http://schemas.microsoft.com/office/powerpoint/2010/main" val="3727368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Step One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Users</a:t>
            </a:r>
          </a:p>
          <a:p>
            <a:pPr lvl="1"/>
            <a:r>
              <a:rPr lang="en-US" dirty="0"/>
              <a:t>Repeat visitors </a:t>
            </a:r>
            <a:endParaRPr lang="en-US" dirty="0" smtClean="0"/>
          </a:p>
          <a:p>
            <a:pPr lvl="1"/>
            <a:r>
              <a:rPr lang="en-US" dirty="0" smtClean="0"/>
              <a:t>Organic </a:t>
            </a:r>
            <a:r>
              <a:rPr lang="en-US" dirty="0"/>
              <a:t>search</a:t>
            </a:r>
            <a:endParaRPr lang="en-US" dirty="0" smtClean="0"/>
          </a:p>
          <a:p>
            <a:pPr lvl="1"/>
            <a:r>
              <a:rPr lang="en-US" dirty="0" smtClean="0"/>
              <a:t>Active search</a:t>
            </a:r>
          </a:p>
          <a:p>
            <a:r>
              <a:rPr lang="en-US" dirty="0" smtClean="0"/>
              <a:t>Reasons</a:t>
            </a:r>
          </a:p>
          <a:p>
            <a:pPr lvl="1"/>
            <a:r>
              <a:rPr lang="en-US" dirty="0" smtClean="0"/>
              <a:t>Repeats: hear old and new sounds</a:t>
            </a:r>
          </a:p>
          <a:p>
            <a:pPr lvl="1"/>
            <a:r>
              <a:rPr lang="en-US" dirty="0" smtClean="0"/>
              <a:t>Organic searchers: He-Man</a:t>
            </a:r>
          </a:p>
          <a:p>
            <a:pPr lvl="1"/>
            <a:r>
              <a:rPr lang="en-US" dirty="0" smtClean="0"/>
              <a:t>Active searchers: hear sounds, read info</a:t>
            </a:r>
          </a:p>
          <a:p>
            <a:r>
              <a:rPr lang="en-US" dirty="0" smtClean="0"/>
              <a:t>Activities</a:t>
            </a:r>
          </a:p>
          <a:p>
            <a:pPr lvl="1"/>
            <a:r>
              <a:rPr lang="en-US" dirty="0" smtClean="0"/>
              <a:t>Play music</a:t>
            </a:r>
          </a:p>
          <a:p>
            <a:pPr lvl="1"/>
            <a:r>
              <a:rPr lang="en-US" dirty="0" smtClean="0"/>
              <a:t>View pictures</a:t>
            </a:r>
          </a:p>
          <a:p>
            <a:pPr lvl="1"/>
            <a:r>
              <a:rPr lang="en-US" dirty="0" smtClean="0"/>
              <a:t>Read copy</a:t>
            </a:r>
          </a:p>
          <a:p>
            <a:pPr lvl="1"/>
            <a:endParaRPr lang="en-US" dirty="0"/>
          </a:p>
        </p:txBody>
      </p:sp>
    </p:spTree>
    <p:extLst>
      <p:ext uri="{BB962C8B-B14F-4D97-AF65-F5344CB8AC3E}">
        <p14:creationId xmlns:p14="http://schemas.microsoft.com/office/powerpoint/2010/main" val="3216692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Collect Content</a:t>
            </a:r>
            <a:endParaRPr lang="en-US" dirty="0"/>
          </a:p>
        </p:txBody>
      </p:sp>
      <p:sp>
        <p:nvSpPr>
          <p:cNvPr id="3" name="Content Placeholder 2"/>
          <p:cNvSpPr>
            <a:spLocks noGrp="1"/>
          </p:cNvSpPr>
          <p:nvPr>
            <p:ph idx="1"/>
          </p:nvPr>
        </p:nvSpPr>
        <p:spPr/>
        <p:txBody>
          <a:bodyPr/>
          <a:lstStyle/>
          <a:p>
            <a:r>
              <a:rPr lang="en-US" dirty="0" smtClean="0"/>
              <a:t>Isolate your copy</a:t>
            </a:r>
          </a:p>
          <a:p>
            <a:r>
              <a:rPr lang="en-US" dirty="0" smtClean="0"/>
              <a:t>Curate your copy</a:t>
            </a:r>
          </a:p>
          <a:p>
            <a:r>
              <a:rPr lang="en-US" dirty="0" smtClean="0"/>
              <a:t>Isolate your media</a:t>
            </a:r>
          </a:p>
          <a:p>
            <a:r>
              <a:rPr lang="en-US" dirty="0" smtClean="0"/>
              <a:t>Curate your media</a:t>
            </a:r>
          </a:p>
          <a:p>
            <a:r>
              <a:rPr lang="en-US" dirty="0" smtClean="0"/>
              <a:t>Process your media</a:t>
            </a:r>
            <a:endParaRPr lang="en-US" dirty="0"/>
          </a:p>
        </p:txBody>
      </p:sp>
    </p:spTree>
    <p:extLst>
      <p:ext uri="{BB962C8B-B14F-4D97-AF65-F5344CB8AC3E}">
        <p14:creationId xmlns:p14="http://schemas.microsoft.com/office/powerpoint/2010/main" val="12538365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6710" y="213014"/>
            <a:ext cx="7172325" cy="5600700"/>
          </a:xfrm>
          <a:prstGeom prst="rect">
            <a:avLst/>
          </a:prstGeom>
        </p:spPr>
      </p:pic>
    </p:spTree>
    <p:extLst>
      <p:ext uri="{BB962C8B-B14F-4D97-AF65-F5344CB8AC3E}">
        <p14:creationId xmlns:p14="http://schemas.microsoft.com/office/powerpoint/2010/main" val="4254171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1533" y="336839"/>
            <a:ext cx="11709669" cy="4152034"/>
          </a:xfrm>
          <a:prstGeom prst="rect">
            <a:avLst/>
          </a:prstGeom>
        </p:spPr>
      </p:pic>
    </p:spTree>
    <p:extLst>
      <p:ext uri="{BB962C8B-B14F-4D97-AF65-F5344CB8AC3E}">
        <p14:creationId xmlns:p14="http://schemas.microsoft.com/office/powerpoint/2010/main" val="24994107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0232" y="256673"/>
            <a:ext cx="10266948" cy="5561264"/>
          </a:xfrm>
          <a:prstGeom prst="rect">
            <a:avLst/>
          </a:prstGeom>
        </p:spPr>
      </p:pic>
    </p:spTree>
    <p:extLst>
      <p:ext uri="{BB962C8B-B14F-4D97-AF65-F5344CB8AC3E}">
        <p14:creationId xmlns:p14="http://schemas.microsoft.com/office/powerpoint/2010/main" val="1732872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a:t>
            </a:r>
            <a:r>
              <a:rPr lang="en-US" smtClean="0"/>
              <a:t>Step Two: Result</a:t>
            </a:r>
            <a:endParaRPr lang="en-US" dirty="0"/>
          </a:p>
        </p:txBody>
      </p:sp>
      <p:sp>
        <p:nvSpPr>
          <p:cNvPr id="3" name="Content Placeholder 2"/>
          <p:cNvSpPr>
            <a:spLocks noGrp="1"/>
          </p:cNvSpPr>
          <p:nvPr>
            <p:ph idx="1"/>
          </p:nvPr>
        </p:nvSpPr>
        <p:spPr>
          <a:xfrm>
            <a:off x="181923" y="1189655"/>
            <a:ext cx="6546424" cy="4642976"/>
          </a:xfrm>
        </p:spPr>
        <p:txBody>
          <a:bodyPr/>
          <a:lstStyle/>
          <a:p>
            <a:r>
              <a:rPr lang="en-US" dirty="0" smtClean="0"/>
              <a:t>Copy: isolated, culled, consistently named</a:t>
            </a:r>
          </a:p>
          <a:p>
            <a:r>
              <a:rPr lang="en-US" dirty="0" smtClean="0"/>
              <a:t>Image sets: sorted, culled, consistently named, full-size and scaled</a:t>
            </a:r>
          </a:p>
          <a:p>
            <a:r>
              <a:rPr lang="en-US" dirty="0" smtClean="0"/>
              <a:t>Audio: sorted, culled, consistently named, with ID3</a:t>
            </a:r>
          </a:p>
          <a:p>
            <a:r>
              <a:rPr lang="en-US" dirty="0" smtClean="0"/>
              <a:t>Video: full-bitrate and </a:t>
            </a:r>
            <a:r>
              <a:rPr lang="en-US" dirty="0" err="1" smtClean="0"/>
              <a:t>downsampled</a:t>
            </a:r>
            <a:endParaRPr lang="en-US" dirty="0"/>
          </a:p>
        </p:txBody>
      </p:sp>
      <p:pic>
        <p:nvPicPr>
          <p:cNvPr id="4" name="Picture 3"/>
          <p:cNvPicPr>
            <a:picLocks noChangeAspect="1"/>
          </p:cNvPicPr>
          <p:nvPr/>
        </p:nvPicPr>
        <p:blipFill>
          <a:blip r:embed="rId2"/>
          <a:stretch>
            <a:fillRect/>
          </a:stretch>
        </p:blipFill>
        <p:spPr>
          <a:xfrm>
            <a:off x="9075761" y="918452"/>
            <a:ext cx="2929856" cy="5120528"/>
          </a:xfrm>
          <a:prstGeom prst="rect">
            <a:avLst/>
          </a:prstGeom>
        </p:spPr>
      </p:pic>
    </p:spTree>
    <p:extLst>
      <p:ext uri="{BB962C8B-B14F-4D97-AF65-F5344CB8AC3E}">
        <p14:creationId xmlns:p14="http://schemas.microsoft.com/office/powerpoint/2010/main" val="4177424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Three: “Sweet Spot” Wireframes and Typography</a:t>
            </a:r>
            <a:endParaRPr lang="en-US" dirty="0"/>
          </a:p>
        </p:txBody>
      </p:sp>
      <p:sp>
        <p:nvSpPr>
          <p:cNvPr id="3" name="Content Placeholder 2"/>
          <p:cNvSpPr>
            <a:spLocks noGrp="1"/>
          </p:cNvSpPr>
          <p:nvPr>
            <p:ph idx="1"/>
          </p:nvPr>
        </p:nvSpPr>
        <p:spPr>
          <a:xfrm>
            <a:off x="181922" y="1815151"/>
            <a:ext cx="11823695" cy="4017479"/>
          </a:xfrm>
        </p:spPr>
        <p:txBody>
          <a:bodyPr/>
          <a:lstStyle/>
          <a:p>
            <a:r>
              <a:rPr lang="en-US" dirty="0" smtClean="0"/>
              <a:t>Index card sitemap</a:t>
            </a:r>
          </a:p>
          <a:p>
            <a:r>
              <a:rPr lang="en-US" dirty="0" smtClean="0"/>
              <a:t>Paper sketches / storyboard</a:t>
            </a:r>
          </a:p>
          <a:p>
            <a:r>
              <a:rPr lang="en-US" dirty="0" smtClean="0"/>
              <a:t>Move </a:t>
            </a:r>
            <a:r>
              <a:rPr lang="en-US" dirty="0"/>
              <a:t>to HTML Skeleton ASAP</a:t>
            </a:r>
          </a:p>
          <a:p>
            <a:r>
              <a:rPr lang="en-US" dirty="0" smtClean="0"/>
              <a:t>CSS Reset</a:t>
            </a:r>
          </a:p>
          <a:p>
            <a:r>
              <a:rPr lang="en-US" dirty="0" smtClean="0"/>
              <a:t>Type ramp</a:t>
            </a:r>
          </a:p>
        </p:txBody>
      </p:sp>
    </p:spTree>
    <p:extLst>
      <p:ext uri="{BB962C8B-B14F-4D97-AF65-F5344CB8AC3E}">
        <p14:creationId xmlns:p14="http://schemas.microsoft.com/office/powerpoint/2010/main" val="4985551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524000" y="0"/>
            <a:ext cx="8002137" cy="6001603"/>
          </a:xfrm>
          <a:prstGeom prst="rect">
            <a:avLst/>
          </a:prstGeom>
        </p:spPr>
      </p:pic>
    </p:spTree>
    <p:extLst>
      <p:ext uri="{BB962C8B-B14F-4D97-AF65-F5344CB8AC3E}">
        <p14:creationId xmlns:p14="http://schemas.microsoft.com/office/powerpoint/2010/main" val="4073313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425076" y="0"/>
            <a:ext cx="5143499" cy="6858000"/>
          </a:xfrm>
        </p:spPr>
      </p:pic>
    </p:spTree>
    <p:extLst>
      <p:ext uri="{BB962C8B-B14F-4D97-AF65-F5344CB8AC3E}">
        <p14:creationId xmlns:p14="http://schemas.microsoft.com/office/powerpoint/2010/main" val="3127656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h2.redbubble.net/image.10929601.1750/sticker,375x3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025" y="0"/>
            <a:ext cx="3571875"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2530" y="3556595"/>
            <a:ext cx="10616484" cy="954107"/>
          </a:xfrm>
          <a:prstGeom prst="rect">
            <a:avLst/>
          </a:prstGeom>
        </p:spPr>
        <p:txBody>
          <a:bodyPr wrap="square">
            <a:spAutoFit/>
          </a:bodyPr>
          <a:lstStyle/>
          <a:p>
            <a:pPr>
              <a:defRPr/>
            </a:pPr>
            <a:r>
              <a:rPr lang="en-US" sz="2800" dirty="0"/>
              <a:t>“Best viewed </a:t>
            </a:r>
            <a:r>
              <a:rPr lang="en-US" sz="2800" dirty="0" smtClean="0"/>
              <a:t>with </a:t>
            </a:r>
            <a:r>
              <a:rPr lang="en-US" sz="2800" dirty="0"/>
              <a:t>IE 5.5 </a:t>
            </a:r>
            <a:r>
              <a:rPr lang="en-US" sz="2800" dirty="0" smtClean="0"/>
              <a:t>at 800x600, color </a:t>
            </a:r>
            <a:r>
              <a:rPr lang="en-US" sz="2800" dirty="0"/>
              <a:t>depth </a:t>
            </a:r>
            <a:r>
              <a:rPr lang="en-US" sz="2800" dirty="0" smtClean="0"/>
              <a:t>15bpp, with a parakeet on your shoulder”</a:t>
            </a:r>
            <a:endParaRPr lang="en-US" sz="2800" dirty="0"/>
          </a:p>
        </p:txBody>
      </p:sp>
    </p:spTree>
    <p:extLst>
      <p:ext uri="{BB962C8B-B14F-4D97-AF65-F5344CB8AC3E}">
        <p14:creationId xmlns:p14="http://schemas.microsoft.com/office/powerpoint/2010/main" val="388088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524250" y="0"/>
            <a:ext cx="5138382" cy="6851176"/>
          </a:xfrm>
          <a:prstGeom prst="rect">
            <a:avLst/>
          </a:prstGeom>
        </p:spPr>
      </p:pic>
    </p:spTree>
    <p:extLst>
      <p:ext uri="{BB962C8B-B14F-4D97-AF65-F5344CB8AC3E}">
        <p14:creationId xmlns:p14="http://schemas.microsoft.com/office/powerpoint/2010/main" val="27646759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2064047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224464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462304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2606409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4 Skeleton</a:t>
            </a:r>
            <a:endParaRPr lang="en-US" dirty="0"/>
          </a:p>
        </p:txBody>
      </p:sp>
      <p:sp>
        <p:nvSpPr>
          <p:cNvPr id="3" name="Content Placeholder 2"/>
          <p:cNvSpPr>
            <a:spLocks noGrp="1"/>
          </p:cNvSpPr>
          <p:nvPr>
            <p:ph idx="1"/>
          </p:nvPr>
        </p:nvSpPr>
        <p:spPr/>
        <p:txBody>
          <a:bodyPr/>
          <a:lstStyle/>
          <a:p>
            <a:r>
              <a:rPr lang="en-US" dirty="0" smtClean="0"/>
              <a:t>Start with “Empty” project</a:t>
            </a:r>
          </a:p>
          <a:p>
            <a:r>
              <a:rPr lang="en-US" dirty="0" smtClean="0"/>
              <a:t>Strip out Web API and other unneeded </a:t>
            </a:r>
            <a:r>
              <a:rPr lang="en-US" dirty="0" err="1" smtClean="0"/>
              <a:t>NuGet</a:t>
            </a:r>
            <a:r>
              <a:rPr lang="en-US" dirty="0" smtClean="0"/>
              <a:t> packages</a:t>
            </a:r>
          </a:p>
          <a:p>
            <a:r>
              <a:rPr lang="en-US" dirty="0" smtClean="0"/>
              <a:t>Add the master layout</a:t>
            </a:r>
          </a:p>
          <a:p>
            <a:pPr lvl="1"/>
            <a:r>
              <a:rPr lang="en-US" dirty="0" smtClean="0"/>
              <a:t>Style bundle (normalize.css + site.css)</a:t>
            </a:r>
          </a:p>
          <a:p>
            <a:pPr lvl="1"/>
            <a:r>
              <a:rPr lang="en-US" dirty="0" smtClean="0"/>
              <a:t>HTML5shiv</a:t>
            </a:r>
          </a:p>
          <a:p>
            <a:pPr lvl="1"/>
            <a:r>
              <a:rPr lang="en-US" dirty="0" smtClean="0"/>
              <a:t>Minimal layout</a:t>
            </a:r>
          </a:p>
          <a:p>
            <a:endParaRPr lang="en-US" dirty="0"/>
          </a:p>
        </p:txBody>
      </p:sp>
    </p:spTree>
    <p:extLst>
      <p:ext uri="{BB962C8B-B14F-4D97-AF65-F5344CB8AC3E}">
        <p14:creationId xmlns:p14="http://schemas.microsoft.com/office/powerpoint/2010/main" val="22106776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56" y="247388"/>
            <a:ext cx="11623343" cy="5478423"/>
          </a:xfrm>
          <a:prstGeom prst="rect">
            <a:avLst/>
          </a:prstGeom>
        </p:spPr>
        <p:txBody>
          <a:bodyPr wrap="square">
            <a:spAutoFit/>
          </a:bodyPr>
          <a:lstStyle/>
          <a:p>
            <a:r>
              <a:rPr lang="en-US" sz="1400" dirty="0">
                <a:solidFill>
                  <a:srgbClr val="000000"/>
                </a:solidFill>
                <a:highlight>
                  <a:srgbClr val="FFFF00"/>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System.Web.Optimization</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&lt;</a:t>
            </a:r>
            <a:r>
              <a:rPr lang="en-US" sz="1400" dirty="0" smtClean="0">
                <a:solidFill>
                  <a:srgbClr val="800000"/>
                </a:solidFill>
                <a:highlight>
                  <a:srgbClr val="FFFFFF"/>
                </a:highlight>
                <a:latin typeface="Consolas" panose="020B0609020204030204" pitchFamily="49" charset="0"/>
              </a:rPr>
              <a:t>!DOCTYPE </a:t>
            </a:r>
            <a:r>
              <a:rPr lang="en-US" sz="1400" dirty="0" smtClean="0">
                <a:solidFill>
                  <a:srgbClr val="FF0000"/>
                </a:solidFill>
                <a:highlight>
                  <a:srgbClr val="FFFFFF"/>
                </a:highlight>
                <a:latin typeface="Consolas" panose="020B0609020204030204" pitchFamily="49" charset="0"/>
              </a:rPr>
              <a:t>html</a:t>
            </a:r>
            <a:r>
              <a:rPr lang="en-US" sz="1400" dirty="0" smtClean="0">
                <a:solidFill>
                  <a:srgbClr val="0000FF"/>
                </a:solidFill>
                <a:highlight>
                  <a:srgbClr val="FFFFFF"/>
                </a:highlight>
                <a:latin typeface="Consolas" panose="020B0609020204030204" pitchFamily="49" charset="0"/>
              </a:rPr>
              <a:t>&gt;</a:t>
            </a:r>
            <a:endParaRPr lang="en-US" sz="1400" dirty="0">
              <a:solidFill>
                <a:srgbClr val="0000FF"/>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html</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head</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meta</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charset</a:t>
            </a:r>
            <a:r>
              <a:rPr lang="en-US" sz="1400" dirty="0">
                <a:solidFill>
                  <a:srgbClr val="0000FF"/>
                </a:solidFill>
                <a:highlight>
                  <a:srgbClr val="FFFFFF"/>
                </a:highlight>
                <a:latin typeface="Consolas" panose="020B0609020204030204" pitchFamily="49" charset="0"/>
              </a:rPr>
              <a:t>="utf-8"&gt;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meta</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http-</a:t>
            </a:r>
            <a:r>
              <a:rPr lang="en-US" sz="1400" dirty="0" err="1">
                <a:solidFill>
                  <a:srgbClr val="FF0000"/>
                </a:solidFill>
                <a:highlight>
                  <a:srgbClr val="FFFFFF"/>
                </a:highlight>
                <a:latin typeface="Consolas" panose="020B0609020204030204" pitchFamily="49" charset="0"/>
              </a:rPr>
              <a:t>equiv</a:t>
            </a:r>
            <a:r>
              <a:rPr lang="en-US" sz="1400" dirty="0">
                <a:solidFill>
                  <a:srgbClr val="0000FF"/>
                </a:solidFill>
                <a:highlight>
                  <a:srgbClr val="FFFFFF"/>
                </a:highlight>
                <a:latin typeface="Consolas" panose="020B0609020204030204" pitchFamily="49" charset="0"/>
              </a:rPr>
              <a:t>="X-UA-Compatible"</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content</a:t>
            </a:r>
            <a:r>
              <a:rPr lang="en-US" sz="1400" dirty="0">
                <a:solidFill>
                  <a:srgbClr val="0000FF"/>
                </a:solidFill>
                <a:highlight>
                  <a:srgbClr val="FFFFFF"/>
                </a:highlight>
                <a:latin typeface="Consolas" panose="020B0609020204030204" pitchFamily="49" charset="0"/>
              </a:rPr>
              <a:t>="IE=</a:t>
            </a:r>
            <a:r>
              <a:rPr lang="en-US" sz="1400" dirty="0" err="1">
                <a:solidFill>
                  <a:srgbClr val="0000FF"/>
                </a:solidFill>
                <a:highlight>
                  <a:srgbClr val="FFFFFF"/>
                </a:highlight>
                <a:latin typeface="Consolas" panose="020B0609020204030204" pitchFamily="49" charset="0"/>
              </a:rPr>
              <a:t>edge,chrome</a:t>
            </a:r>
            <a:r>
              <a:rPr lang="en-US" sz="1400" dirty="0">
                <a:solidFill>
                  <a:srgbClr val="0000FF"/>
                </a:solidFill>
                <a:highlight>
                  <a:srgbClr val="FFFFFF"/>
                </a:highlight>
                <a:latin typeface="Consolas" panose="020B0609020204030204" pitchFamily="49" charset="0"/>
              </a:rPr>
              <a:t>=1"&gt;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meta</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name</a:t>
            </a:r>
            <a:r>
              <a:rPr lang="en-US" sz="1400" dirty="0">
                <a:solidFill>
                  <a:srgbClr val="0000FF"/>
                </a:solidFill>
                <a:highlight>
                  <a:srgbClr val="FFFFFF"/>
                </a:highlight>
                <a:latin typeface="Consolas" panose="020B0609020204030204" pitchFamily="49" charset="0"/>
              </a:rPr>
              <a:t>="viewport"</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content</a:t>
            </a:r>
            <a:r>
              <a:rPr lang="en-US" sz="1400" dirty="0">
                <a:solidFill>
                  <a:srgbClr val="0000FF"/>
                </a:solidFill>
                <a:highlight>
                  <a:srgbClr val="FFFFFF"/>
                </a:highlight>
                <a:latin typeface="Consolas" panose="020B0609020204030204" pitchFamily="49" charset="0"/>
              </a:rPr>
              <a:t>="width=device-width"&gt;</a:t>
            </a:r>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title</a:t>
            </a:r>
            <a:r>
              <a:rPr lang="en-US" sz="1400" dirty="0">
                <a:solidFill>
                  <a:srgbClr val="0000FF"/>
                </a:solidFill>
                <a:highlight>
                  <a:srgbClr val="FFFFFF"/>
                </a:highlight>
                <a:latin typeface="Consolas" panose="020B0609020204030204" pitchFamily="49" charset="0"/>
              </a:rPr>
              <a:t>&gt;</a:t>
            </a:r>
            <a:r>
              <a:rPr lang="en-US" sz="1400" dirty="0">
                <a:solidFill>
                  <a:srgbClr val="000000"/>
                </a:solidFill>
                <a:highlight>
                  <a:srgbClr val="FFFFFF"/>
                </a:highlight>
                <a:latin typeface="Consolas" panose="020B0609020204030204" pitchFamily="49" charset="0"/>
              </a:rPr>
              <a:t>Masters of the Universe</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title</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00"/>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Styles</a:t>
            </a:r>
            <a:r>
              <a:rPr lang="en-US" sz="1400" dirty="0" err="1">
                <a:solidFill>
                  <a:srgbClr val="000000"/>
                </a:solidFill>
                <a:highlight>
                  <a:srgbClr val="FFFFFF"/>
                </a:highlight>
                <a:latin typeface="Consolas" panose="020B0609020204030204" pitchFamily="49" charset="0"/>
              </a:rPr>
              <a:t>.Render</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"~/CSS/styles"</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6400"/>
                </a:solidFill>
                <a:highlight>
                  <a:srgbClr val="FFFFFF"/>
                </a:highlight>
                <a:latin typeface="Consolas" panose="020B0609020204030204" pitchFamily="49" charset="0"/>
              </a:rPr>
              <a:t>&lt;!--[if </a:t>
            </a:r>
            <a:r>
              <a:rPr lang="en-US" sz="1400" dirty="0" err="1">
                <a:solidFill>
                  <a:srgbClr val="006400"/>
                </a:solidFill>
                <a:highlight>
                  <a:srgbClr val="FFFFFF"/>
                </a:highlight>
                <a:latin typeface="Consolas" panose="020B0609020204030204" pitchFamily="49" charset="0"/>
              </a:rPr>
              <a:t>lt</a:t>
            </a:r>
            <a:r>
              <a:rPr lang="en-US" sz="1400" dirty="0">
                <a:solidFill>
                  <a:srgbClr val="006400"/>
                </a:solidFill>
                <a:highlight>
                  <a:srgbClr val="FFFFFF"/>
                </a:highlight>
                <a:latin typeface="Consolas" panose="020B0609020204030204" pitchFamily="49" charset="0"/>
              </a:rPr>
              <a:t> IE 9]&gt;</a:t>
            </a:r>
          </a:p>
          <a:p>
            <a:r>
              <a:rPr lang="en-US" sz="1400" dirty="0">
                <a:solidFill>
                  <a:srgbClr val="006400"/>
                </a:solidFill>
                <a:highlight>
                  <a:srgbClr val="FFFFFF"/>
                </a:highlight>
                <a:latin typeface="Consolas" panose="020B0609020204030204" pitchFamily="49" charset="0"/>
              </a:rPr>
              <a:t>    &lt;script </a:t>
            </a:r>
            <a:r>
              <a:rPr lang="en-US" sz="1400" dirty="0" err="1">
                <a:solidFill>
                  <a:srgbClr val="006400"/>
                </a:solidFill>
                <a:highlight>
                  <a:srgbClr val="FFFFFF"/>
                </a:highlight>
                <a:latin typeface="Consolas" panose="020B0609020204030204" pitchFamily="49" charset="0"/>
              </a:rPr>
              <a:t>src</a:t>
            </a:r>
            <a:r>
              <a:rPr lang="en-US" sz="1400" dirty="0">
                <a:solidFill>
                  <a:srgbClr val="006400"/>
                </a:solidFill>
                <a:highlight>
                  <a:srgbClr val="FFFFFF"/>
                </a:highlight>
                <a:latin typeface="Consolas" panose="020B0609020204030204" pitchFamily="49" charset="0"/>
              </a:rPr>
              <a:t>="~/JavaScript/html5shiv.js"&gt;&lt;/script&gt;</a:t>
            </a:r>
          </a:p>
          <a:p>
            <a:r>
              <a:rPr lang="en-US" sz="1400" dirty="0">
                <a:solidFill>
                  <a:srgbClr val="006400"/>
                </a:solidFill>
                <a:highlight>
                  <a:srgbClr val="FFFFFF"/>
                </a:highlight>
                <a:latin typeface="Consolas" panose="020B0609020204030204" pitchFamily="49" charset="0"/>
              </a:rPr>
              <a:t>    &lt;![</a:t>
            </a:r>
            <a:r>
              <a:rPr lang="en-US" sz="1400" dirty="0" err="1">
                <a:solidFill>
                  <a:srgbClr val="006400"/>
                </a:solidFill>
                <a:highlight>
                  <a:srgbClr val="FFFFFF"/>
                </a:highlight>
                <a:latin typeface="Consolas" panose="020B0609020204030204" pitchFamily="49" charset="0"/>
              </a:rPr>
              <a:t>endif</a:t>
            </a:r>
            <a:r>
              <a:rPr lang="en-US" sz="1400" dirty="0">
                <a:solidFill>
                  <a:srgbClr val="006400"/>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head</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body</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div</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class</a:t>
            </a:r>
            <a:r>
              <a:rPr lang="en-US" sz="1400" dirty="0">
                <a:solidFill>
                  <a:srgbClr val="0000FF"/>
                </a:solidFill>
                <a:highlight>
                  <a:srgbClr val="FFFFFF"/>
                </a:highlight>
                <a:latin typeface="Consolas" panose="020B0609020204030204" pitchFamily="49" charset="0"/>
              </a:rPr>
              <a:t>="page-center"&gt;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header</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div</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class</a:t>
            </a:r>
            <a:r>
              <a:rPr lang="en-US" sz="1400" dirty="0">
                <a:solidFill>
                  <a:srgbClr val="0000FF"/>
                </a:solidFill>
                <a:highlight>
                  <a:srgbClr val="FFFFFF"/>
                </a:highlight>
                <a:latin typeface="Consolas" panose="020B0609020204030204" pitchFamily="49" charset="0"/>
              </a:rPr>
              <a:t>="hero"&gt;</a:t>
            </a:r>
            <a:r>
              <a:rPr lang="en-US" sz="1400" dirty="0">
                <a:solidFill>
                  <a:srgbClr val="000000"/>
                </a:solidFill>
                <a:highlight>
                  <a:srgbClr val="FFFF00"/>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RenderSection</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"hero"</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div</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h1</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class</a:t>
            </a:r>
            <a:r>
              <a:rPr lang="en-US" sz="1400" dirty="0">
                <a:solidFill>
                  <a:srgbClr val="0000FF"/>
                </a:solidFill>
                <a:highlight>
                  <a:srgbClr val="FFFFFF"/>
                </a:highlight>
                <a:latin typeface="Consolas" panose="020B0609020204030204" pitchFamily="49" charset="0"/>
              </a:rPr>
              <a:t>="logo"&gt;</a:t>
            </a:r>
            <a:r>
              <a:rPr lang="en-US" sz="1400" dirty="0">
                <a:solidFill>
                  <a:srgbClr val="000000"/>
                </a:solidFill>
                <a:highlight>
                  <a:srgbClr val="FFFFFF"/>
                </a:highlight>
                <a:latin typeface="Consolas" panose="020B0609020204030204" pitchFamily="49" charset="0"/>
              </a:rPr>
              <a:t>Masters of the Universe</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h1</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header</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00"/>
                </a:solidFill>
                <a:highlight>
                  <a:srgbClr val="FFFF00"/>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RenderBody</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div</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body</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800000"/>
                </a:solidFill>
                <a:highlight>
                  <a:srgbClr val="FFFFFF"/>
                </a:highlight>
                <a:latin typeface="Consolas" panose="020B0609020204030204" pitchFamily="49" charset="0"/>
              </a:rPr>
              <a:t>html</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8072270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4150" y="80962"/>
            <a:ext cx="6743700" cy="6696075"/>
          </a:xfrm>
          <a:prstGeom prst="rect">
            <a:avLst/>
          </a:prstGeom>
        </p:spPr>
      </p:pic>
    </p:spTree>
    <p:extLst>
      <p:ext uri="{BB962C8B-B14F-4D97-AF65-F5344CB8AC3E}">
        <p14:creationId xmlns:p14="http://schemas.microsoft.com/office/powerpoint/2010/main" val="22530305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3138" y="0"/>
            <a:ext cx="7228907" cy="6858000"/>
          </a:xfrm>
          <a:prstGeom prst="rect">
            <a:avLst/>
          </a:prstGeom>
        </p:spPr>
      </p:pic>
    </p:spTree>
    <p:extLst>
      <p:ext uri="{BB962C8B-B14F-4D97-AF65-F5344CB8AC3E}">
        <p14:creationId xmlns:p14="http://schemas.microsoft.com/office/powerpoint/2010/main" val="2052698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2332" y="0"/>
            <a:ext cx="7489058" cy="6858000"/>
          </a:xfrm>
          <a:prstGeom prst="rect">
            <a:avLst/>
          </a:prstGeom>
        </p:spPr>
      </p:pic>
    </p:spTree>
    <p:extLst>
      <p:ext uri="{BB962C8B-B14F-4D97-AF65-F5344CB8AC3E}">
        <p14:creationId xmlns:p14="http://schemas.microsoft.com/office/powerpoint/2010/main" val="2017362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Responsive</a:t>
            </a:r>
            <a:endParaRPr lang="en-US" dirty="0"/>
          </a:p>
        </p:txBody>
      </p:sp>
      <p:sp>
        <p:nvSpPr>
          <p:cNvPr id="3" name="Content Placeholder 2"/>
          <p:cNvSpPr>
            <a:spLocks noGrp="1"/>
          </p:cNvSpPr>
          <p:nvPr>
            <p:ph idx="1"/>
          </p:nvPr>
        </p:nvSpPr>
        <p:spPr/>
        <p:txBody>
          <a:bodyPr/>
          <a:lstStyle/>
          <a:p>
            <a:r>
              <a:rPr lang="en-US" dirty="0" smtClean="0"/>
              <a:t>Opposite of “prescriptive”</a:t>
            </a:r>
          </a:p>
          <a:p>
            <a:r>
              <a:rPr lang="en-US" dirty="0" smtClean="0"/>
              <a:t>Responds to</a:t>
            </a:r>
          </a:p>
          <a:p>
            <a:pPr lvl="1"/>
            <a:r>
              <a:rPr lang="en-US" dirty="0" smtClean="0"/>
              <a:t>Browser capabilities</a:t>
            </a:r>
          </a:p>
          <a:p>
            <a:pPr lvl="1"/>
            <a:r>
              <a:rPr lang="en-US" dirty="0" smtClean="0"/>
              <a:t>Device capabilities</a:t>
            </a:r>
          </a:p>
          <a:p>
            <a:pPr lvl="1"/>
            <a:r>
              <a:rPr lang="en-US" dirty="0" smtClean="0"/>
              <a:t>User capabilities</a:t>
            </a:r>
          </a:p>
          <a:p>
            <a:pPr lvl="1"/>
            <a:r>
              <a:rPr lang="en-US" dirty="0" smtClean="0"/>
              <a:t>Viewport size and orientation</a:t>
            </a:r>
            <a:endParaRPr lang="en-US" dirty="0"/>
          </a:p>
        </p:txBody>
      </p:sp>
    </p:spTree>
    <p:extLst>
      <p:ext uri="{BB962C8B-B14F-4D97-AF65-F5344CB8AC3E}">
        <p14:creationId xmlns:p14="http://schemas.microsoft.com/office/powerpoint/2010/main" val="4164212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Enhance Layout for Mobile</a:t>
            </a:r>
            <a:endParaRPr lang="en-US" dirty="0"/>
          </a:p>
        </p:txBody>
      </p:sp>
      <p:sp>
        <p:nvSpPr>
          <p:cNvPr id="6" name="Content Placeholder 2"/>
          <p:cNvSpPr>
            <a:spLocks noGrp="1"/>
          </p:cNvSpPr>
          <p:nvPr>
            <p:ph idx="1"/>
          </p:nvPr>
        </p:nvSpPr>
        <p:spPr>
          <a:xfrm>
            <a:off x="181922" y="1189654"/>
            <a:ext cx="11823695" cy="4017479"/>
          </a:xfrm>
        </p:spPr>
        <p:txBody>
          <a:bodyPr/>
          <a:lstStyle/>
          <a:p>
            <a:r>
              <a:rPr lang="en-US" dirty="0" smtClean="0"/>
              <a:t>Position</a:t>
            </a:r>
          </a:p>
          <a:p>
            <a:r>
              <a:rPr lang="en-US" dirty="0" smtClean="0"/>
              <a:t>Type Size</a:t>
            </a:r>
          </a:p>
          <a:p>
            <a:r>
              <a:rPr lang="en-US" dirty="0" smtClean="0"/>
              <a:t>Padding/Margins</a:t>
            </a:r>
          </a:p>
          <a:p>
            <a:r>
              <a:rPr lang="en-US" dirty="0" smtClean="0"/>
              <a:t>Remove non-essentials</a:t>
            </a:r>
          </a:p>
        </p:txBody>
      </p:sp>
    </p:spTree>
    <p:extLst>
      <p:ext uri="{BB962C8B-B14F-4D97-AF65-F5344CB8AC3E}">
        <p14:creationId xmlns:p14="http://schemas.microsoft.com/office/powerpoint/2010/main" val="19515121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20140" y="739886"/>
            <a:ext cx="3257550" cy="5143500"/>
          </a:xfrm>
          <a:prstGeom prst="rect">
            <a:avLst/>
          </a:prstGeom>
        </p:spPr>
      </p:pic>
      <p:pic>
        <p:nvPicPr>
          <p:cNvPr id="5" name="Picture 4"/>
          <p:cNvPicPr>
            <a:picLocks noChangeAspect="1"/>
          </p:cNvPicPr>
          <p:nvPr/>
        </p:nvPicPr>
        <p:blipFill>
          <a:blip r:embed="rId4"/>
          <a:stretch>
            <a:fillRect/>
          </a:stretch>
        </p:blipFill>
        <p:spPr>
          <a:xfrm>
            <a:off x="6521351" y="1208060"/>
            <a:ext cx="4810125" cy="3590925"/>
          </a:xfrm>
          <a:prstGeom prst="rect">
            <a:avLst/>
          </a:prstGeom>
        </p:spPr>
      </p:pic>
      <p:sp>
        <p:nvSpPr>
          <p:cNvPr id="2" name="TextBox 1"/>
          <p:cNvSpPr txBox="1"/>
          <p:nvPr/>
        </p:nvSpPr>
        <p:spPr>
          <a:xfrm>
            <a:off x="5476460" y="79513"/>
            <a:ext cx="910827" cy="369332"/>
          </a:xfrm>
          <a:prstGeom prst="rect">
            <a:avLst/>
          </a:prstGeom>
          <a:noFill/>
        </p:spPr>
        <p:txBody>
          <a:bodyPr wrap="none" rtlCol="0">
            <a:spAutoFit/>
          </a:bodyPr>
          <a:lstStyle/>
          <a:p>
            <a:r>
              <a:rPr lang="en-US" b="1" dirty="0" smtClean="0"/>
              <a:t>Before</a:t>
            </a:r>
            <a:endParaRPr lang="en-US" b="1" dirty="0"/>
          </a:p>
        </p:txBody>
      </p:sp>
    </p:spTree>
    <p:extLst>
      <p:ext uri="{BB962C8B-B14F-4D97-AF65-F5344CB8AC3E}">
        <p14:creationId xmlns:p14="http://schemas.microsoft.com/office/powerpoint/2010/main" val="15602633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47460" y="739939"/>
            <a:ext cx="3429000" cy="5200650"/>
          </a:xfrm>
          <a:prstGeom prst="rect">
            <a:avLst/>
          </a:prstGeom>
        </p:spPr>
      </p:pic>
      <p:pic>
        <p:nvPicPr>
          <p:cNvPr id="3" name="Picture 2"/>
          <p:cNvPicPr>
            <a:picLocks noChangeAspect="1"/>
          </p:cNvPicPr>
          <p:nvPr/>
        </p:nvPicPr>
        <p:blipFill>
          <a:blip r:embed="rId4"/>
          <a:stretch>
            <a:fillRect/>
          </a:stretch>
        </p:blipFill>
        <p:spPr>
          <a:xfrm>
            <a:off x="6550084" y="1252218"/>
            <a:ext cx="4867275" cy="3619500"/>
          </a:xfrm>
          <a:prstGeom prst="rect">
            <a:avLst/>
          </a:prstGeom>
        </p:spPr>
      </p:pic>
      <p:sp>
        <p:nvSpPr>
          <p:cNvPr id="4" name="TextBox 3"/>
          <p:cNvSpPr txBox="1"/>
          <p:nvPr/>
        </p:nvSpPr>
        <p:spPr>
          <a:xfrm>
            <a:off x="5476460" y="79513"/>
            <a:ext cx="710451" cy="369332"/>
          </a:xfrm>
          <a:prstGeom prst="rect">
            <a:avLst/>
          </a:prstGeom>
          <a:noFill/>
        </p:spPr>
        <p:txBody>
          <a:bodyPr wrap="none" rtlCol="0">
            <a:spAutoFit/>
          </a:bodyPr>
          <a:lstStyle/>
          <a:p>
            <a:r>
              <a:rPr lang="en-US" b="1" dirty="0" smtClean="0"/>
              <a:t>After</a:t>
            </a:r>
            <a:endParaRPr lang="en-US" b="1" dirty="0"/>
          </a:p>
        </p:txBody>
      </p:sp>
    </p:spTree>
    <p:extLst>
      <p:ext uri="{BB962C8B-B14F-4D97-AF65-F5344CB8AC3E}">
        <p14:creationId xmlns:p14="http://schemas.microsoft.com/office/powerpoint/2010/main" val="3431718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91354"/>
            <a:ext cx="5917911" cy="4786933"/>
          </a:xfrm>
          <a:prstGeom prst="rect">
            <a:avLst/>
          </a:prstGeom>
        </p:spPr>
      </p:pic>
      <p:pic>
        <p:nvPicPr>
          <p:cNvPr id="3" name="Picture 2"/>
          <p:cNvPicPr>
            <a:picLocks noChangeAspect="1"/>
          </p:cNvPicPr>
          <p:nvPr/>
        </p:nvPicPr>
        <p:blipFill>
          <a:blip r:embed="rId4"/>
          <a:stretch>
            <a:fillRect/>
          </a:stretch>
        </p:blipFill>
        <p:spPr>
          <a:xfrm>
            <a:off x="6163510" y="429454"/>
            <a:ext cx="5949184" cy="4748833"/>
          </a:xfrm>
          <a:prstGeom prst="rect">
            <a:avLst/>
          </a:prstGeom>
        </p:spPr>
      </p:pic>
      <p:sp>
        <p:nvSpPr>
          <p:cNvPr id="4" name="TextBox 3"/>
          <p:cNvSpPr txBox="1"/>
          <p:nvPr/>
        </p:nvSpPr>
        <p:spPr>
          <a:xfrm>
            <a:off x="1520687" y="5396948"/>
            <a:ext cx="8507896" cy="369332"/>
          </a:xfrm>
          <a:prstGeom prst="rect">
            <a:avLst/>
          </a:prstGeom>
          <a:noFill/>
        </p:spPr>
        <p:txBody>
          <a:bodyPr wrap="square" rtlCol="0">
            <a:spAutoFit/>
          </a:bodyPr>
          <a:lstStyle/>
          <a:p>
            <a:pPr algn="ctr"/>
            <a:r>
              <a:rPr lang="en-US" dirty="0" smtClean="0"/>
              <a:t>At the breakpoint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178059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Enhance Layout for Wide Desktop</a:t>
            </a:r>
            <a:endParaRPr lang="en-US" dirty="0"/>
          </a:p>
        </p:txBody>
      </p:sp>
      <p:sp>
        <p:nvSpPr>
          <p:cNvPr id="3" name="Content Placeholder 2"/>
          <p:cNvSpPr>
            <a:spLocks noGrp="1"/>
          </p:cNvSpPr>
          <p:nvPr>
            <p:ph idx="1"/>
          </p:nvPr>
        </p:nvSpPr>
        <p:spPr/>
        <p:txBody>
          <a:bodyPr/>
          <a:lstStyle/>
          <a:p>
            <a:r>
              <a:rPr lang="en-US" dirty="0" smtClean="0"/>
              <a:t>Position</a:t>
            </a:r>
          </a:p>
          <a:p>
            <a:r>
              <a:rPr lang="en-US" dirty="0" smtClean="0"/>
              <a:t>Type Size</a:t>
            </a:r>
          </a:p>
          <a:p>
            <a:r>
              <a:rPr lang="en-US" dirty="0" smtClean="0"/>
              <a:t>Avoid content islands</a:t>
            </a:r>
          </a:p>
          <a:p>
            <a:r>
              <a:rPr lang="en-US" dirty="0" smtClean="0"/>
              <a:t>Creative use of space</a:t>
            </a:r>
          </a:p>
          <a:p>
            <a:endParaRPr lang="en-US" dirty="0"/>
          </a:p>
        </p:txBody>
      </p:sp>
    </p:spTree>
    <p:extLst>
      <p:ext uri="{BB962C8B-B14F-4D97-AF65-F5344CB8AC3E}">
        <p14:creationId xmlns:p14="http://schemas.microsoft.com/office/powerpoint/2010/main" val="16453011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8"/>
            <a:ext cx="12192000" cy="6603992"/>
          </a:xfrm>
          <a:prstGeom prst="rect">
            <a:avLst/>
          </a:prstGeom>
          <a:ln>
            <a:solidFill>
              <a:schemeClr val="tx1"/>
            </a:solidFill>
          </a:ln>
        </p:spPr>
      </p:pic>
    </p:spTree>
    <p:extLst>
      <p:ext uri="{BB962C8B-B14F-4D97-AF65-F5344CB8AC3E}">
        <p14:creationId xmlns:p14="http://schemas.microsoft.com/office/powerpoint/2010/main" val="16886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1"/>
            <a:ext cx="12192000" cy="6604000"/>
          </a:xfrm>
          <a:prstGeom prst="rect">
            <a:avLst/>
          </a:prstGeom>
          <a:ln>
            <a:solidFill>
              <a:schemeClr val="tx1"/>
            </a:solidFill>
          </a:ln>
        </p:spPr>
      </p:pic>
    </p:spTree>
    <p:extLst>
      <p:ext uri="{BB962C8B-B14F-4D97-AF65-F5344CB8AC3E}">
        <p14:creationId xmlns:p14="http://schemas.microsoft.com/office/powerpoint/2010/main" val="1488966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Six: Detailed Styling and Interactions</a:t>
            </a:r>
            <a:endParaRPr lang="en-US" dirty="0"/>
          </a:p>
        </p:txBody>
      </p:sp>
      <p:sp>
        <p:nvSpPr>
          <p:cNvPr id="3" name="Content Placeholder 2"/>
          <p:cNvSpPr>
            <a:spLocks noGrp="1"/>
          </p:cNvSpPr>
          <p:nvPr>
            <p:ph idx="1"/>
          </p:nvPr>
        </p:nvSpPr>
        <p:spPr/>
        <p:txBody>
          <a:bodyPr/>
          <a:lstStyle/>
          <a:p>
            <a:r>
              <a:rPr lang="en-US" dirty="0" smtClean="0"/>
              <a:t>Textures, shadows</a:t>
            </a:r>
          </a:p>
          <a:p>
            <a:r>
              <a:rPr lang="en-US" dirty="0" smtClean="0"/>
              <a:t>Touch, input types</a:t>
            </a:r>
          </a:p>
          <a:p>
            <a:endParaRPr lang="en-US" dirty="0"/>
          </a:p>
        </p:txBody>
      </p:sp>
    </p:spTree>
    <p:extLst>
      <p:ext uri="{BB962C8B-B14F-4D97-AF65-F5344CB8AC3E}">
        <p14:creationId xmlns:p14="http://schemas.microsoft.com/office/powerpoint/2010/main" val="8793047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0"/>
            <a:ext cx="12192000" cy="6604000"/>
          </a:xfrm>
          <a:prstGeom prst="rect">
            <a:avLst/>
          </a:prstGeom>
        </p:spPr>
      </p:pic>
    </p:spTree>
    <p:extLst>
      <p:ext uri="{BB962C8B-B14F-4D97-AF65-F5344CB8AC3E}">
        <p14:creationId xmlns:p14="http://schemas.microsoft.com/office/powerpoint/2010/main" val="11880211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54" y="258417"/>
            <a:ext cx="12183846" cy="6599583"/>
          </a:xfrm>
          <a:prstGeom prst="rect">
            <a:avLst/>
          </a:prstGeom>
        </p:spPr>
      </p:pic>
    </p:spTree>
    <p:extLst>
      <p:ext uri="{BB962C8B-B14F-4D97-AF65-F5344CB8AC3E}">
        <p14:creationId xmlns:p14="http://schemas.microsoft.com/office/powerpoint/2010/main" val="85527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Techniques</a:t>
            </a:r>
            <a:endParaRPr lang="en-US" dirty="0"/>
          </a:p>
        </p:txBody>
      </p:sp>
      <p:sp>
        <p:nvSpPr>
          <p:cNvPr id="3" name="Content Placeholder 2"/>
          <p:cNvSpPr>
            <a:spLocks noGrp="1"/>
          </p:cNvSpPr>
          <p:nvPr>
            <p:ph idx="1"/>
          </p:nvPr>
        </p:nvSpPr>
        <p:spPr/>
        <p:txBody>
          <a:bodyPr/>
          <a:lstStyle/>
          <a:p>
            <a:r>
              <a:rPr lang="en-US" dirty="0" smtClean="0"/>
              <a:t>Fluid Grid</a:t>
            </a:r>
          </a:p>
          <a:p>
            <a:r>
              <a:rPr lang="en-US" dirty="0" smtClean="0"/>
              <a:t>Media queries</a:t>
            </a:r>
          </a:p>
          <a:p>
            <a:r>
              <a:rPr lang="en-US" dirty="0" smtClean="0"/>
              <a:t>Responsive media</a:t>
            </a:r>
          </a:p>
        </p:txBody>
      </p:sp>
    </p:spTree>
    <p:extLst>
      <p:ext uri="{BB962C8B-B14F-4D97-AF65-F5344CB8AC3E}">
        <p14:creationId xmlns:p14="http://schemas.microsoft.com/office/powerpoint/2010/main" val="41409203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8358" y="445191"/>
            <a:ext cx="2448110" cy="4801541"/>
          </a:xfrm>
          <a:prstGeom prst="rect">
            <a:avLst/>
          </a:prstGeom>
        </p:spPr>
      </p:pic>
      <p:pic>
        <p:nvPicPr>
          <p:cNvPr id="3" name="Picture 2"/>
          <p:cNvPicPr>
            <a:picLocks noChangeAspect="1"/>
          </p:cNvPicPr>
          <p:nvPr/>
        </p:nvPicPr>
        <p:blipFill>
          <a:blip r:embed="rId3"/>
          <a:stretch>
            <a:fillRect/>
          </a:stretch>
        </p:blipFill>
        <p:spPr>
          <a:xfrm>
            <a:off x="308111" y="345800"/>
            <a:ext cx="7384775" cy="5678545"/>
          </a:xfrm>
          <a:prstGeom prst="rect">
            <a:avLst/>
          </a:prstGeom>
        </p:spPr>
      </p:pic>
      <p:pic>
        <p:nvPicPr>
          <p:cNvPr id="5" name="Picture 4"/>
          <p:cNvPicPr>
            <a:picLocks noChangeAspect="1"/>
          </p:cNvPicPr>
          <p:nvPr/>
        </p:nvPicPr>
        <p:blipFill>
          <a:blip r:embed="rId4"/>
          <a:stretch>
            <a:fillRect/>
          </a:stretch>
        </p:blipFill>
        <p:spPr>
          <a:xfrm>
            <a:off x="838679" y="129208"/>
            <a:ext cx="5736884" cy="7130705"/>
          </a:xfrm>
          <a:prstGeom prst="rect">
            <a:avLst/>
          </a:prstGeom>
        </p:spPr>
      </p:pic>
    </p:spTree>
    <p:extLst>
      <p:ext uri="{BB962C8B-B14F-4D97-AF65-F5344CB8AC3E}">
        <p14:creationId xmlns:p14="http://schemas.microsoft.com/office/powerpoint/2010/main" val="10254746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1977"/>
            <a:ext cx="8746435" cy="6676023"/>
          </a:xfrm>
          <a:prstGeom prst="rect">
            <a:avLst/>
          </a:prstGeom>
        </p:spPr>
      </p:pic>
    </p:spTree>
    <p:extLst>
      <p:ext uri="{BB962C8B-B14F-4D97-AF65-F5344CB8AC3E}">
        <p14:creationId xmlns:p14="http://schemas.microsoft.com/office/powerpoint/2010/main" val="2752246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25565"/>
            <a:ext cx="8682245" cy="6532435"/>
          </a:xfrm>
          <a:prstGeom prst="rect">
            <a:avLst/>
          </a:prstGeom>
        </p:spPr>
      </p:pic>
    </p:spTree>
    <p:extLst>
      <p:ext uri="{BB962C8B-B14F-4D97-AF65-F5344CB8AC3E}">
        <p14:creationId xmlns:p14="http://schemas.microsoft.com/office/powerpoint/2010/main" val="3742756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471" y="294860"/>
            <a:ext cx="2887609" cy="5534025"/>
          </a:xfrm>
          <a:prstGeom prst="rect">
            <a:avLst/>
          </a:prstGeom>
        </p:spPr>
      </p:pic>
      <p:pic>
        <p:nvPicPr>
          <p:cNvPr id="3" name="Picture 2"/>
          <p:cNvPicPr>
            <a:picLocks noChangeAspect="1"/>
          </p:cNvPicPr>
          <p:nvPr/>
        </p:nvPicPr>
        <p:blipFill>
          <a:blip r:embed="rId3"/>
          <a:stretch>
            <a:fillRect/>
          </a:stretch>
        </p:blipFill>
        <p:spPr>
          <a:xfrm>
            <a:off x="4454720" y="271668"/>
            <a:ext cx="3022198" cy="5580407"/>
          </a:xfrm>
          <a:prstGeom prst="rect">
            <a:avLst/>
          </a:prstGeom>
        </p:spPr>
      </p:pic>
      <p:pic>
        <p:nvPicPr>
          <p:cNvPr id="4" name="Picture 3"/>
          <p:cNvPicPr>
            <a:picLocks noChangeAspect="1"/>
          </p:cNvPicPr>
          <p:nvPr/>
        </p:nvPicPr>
        <p:blipFill>
          <a:blip r:embed="rId4"/>
          <a:stretch>
            <a:fillRect/>
          </a:stretch>
        </p:blipFill>
        <p:spPr>
          <a:xfrm>
            <a:off x="7937558" y="248478"/>
            <a:ext cx="3092626" cy="5729287"/>
          </a:xfrm>
          <a:prstGeom prst="rect">
            <a:avLst/>
          </a:prstGeom>
        </p:spPr>
      </p:pic>
    </p:spTree>
    <p:extLst>
      <p:ext uri="{BB962C8B-B14F-4D97-AF65-F5344CB8AC3E}">
        <p14:creationId xmlns:p14="http://schemas.microsoft.com/office/powerpoint/2010/main" val="3466620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test, test</a:t>
            </a:r>
            <a:endParaRPr lang="en-US" dirty="0"/>
          </a:p>
        </p:txBody>
      </p:sp>
      <p:sp>
        <p:nvSpPr>
          <p:cNvPr id="3" name="Content Placeholder 2"/>
          <p:cNvSpPr>
            <a:spLocks noGrp="1"/>
          </p:cNvSpPr>
          <p:nvPr>
            <p:ph idx="1"/>
          </p:nvPr>
        </p:nvSpPr>
        <p:spPr/>
        <p:txBody>
          <a:bodyPr/>
          <a:lstStyle/>
          <a:p>
            <a:r>
              <a:rPr lang="en-US" dirty="0" smtClean="0"/>
              <a:t>Testing tools</a:t>
            </a:r>
          </a:p>
          <a:p>
            <a:pPr lvl="1"/>
            <a:r>
              <a:rPr lang="en-US" dirty="0" err="1" smtClean="0"/>
              <a:t>WatiN</a:t>
            </a:r>
            <a:r>
              <a:rPr lang="en-US" dirty="0" smtClean="0"/>
              <a:t> / Selenium</a:t>
            </a:r>
          </a:p>
          <a:p>
            <a:r>
              <a:rPr lang="en-US" dirty="0" smtClean="0"/>
              <a:t>Device simulation</a:t>
            </a:r>
          </a:p>
          <a:p>
            <a:pPr lvl="1"/>
            <a:r>
              <a:rPr lang="en-US" dirty="0" err="1" smtClean="0"/>
              <a:t>BrowserStack</a:t>
            </a:r>
            <a:endParaRPr lang="en-US" dirty="0" smtClean="0"/>
          </a:p>
          <a:p>
            <a:pPr lvl="1"/>
            <a:r>
              <a:rPr lang="en-US" dirty="0" smtClean="0"/>
              <a:t>Electric Mobile Studio</a:t>
            </a:r>
          </a:p>
          <a:p>
            <a:pPr lvl="1"/>
            <a:r>
              <a:rPr lang="en-US" dirty="0" smtClean="0"/>
              <a:t>Mobilizer</a:t>
            </a:r>
          </a:p>
          <a:p>
            <a:pPr lvl="1"/>
            <a:r>
              <a:rPr lang="en-US" dirty="0" err="1" smtClean="0"/>
              <a:t>VirtualBox</a:t>
            </a:r>
            <a:endParaRPr lang="en-US" dirty="0" smtClean="0"/>
          </a:p>
          <a:p>
            <a:pPr lvl="1"/>
            <a:r>
              <a:rPr lang="en-US" dirty="0" smtClean="0"/>
              <a:t>Simulators will only take you so far</a:t>
            </a:r>
            <a:endParaRPr lang="en-US" dirty="0"/>
          </a:p>
        </p:txBody>
      </p:sp>
    </p:spTree>
    <p:extLst>
      <p:ext uri="{BB962C8B-B14F-4D97-AF65-F5344CB8AC3E}">
        <p14:creationId xmlns:p14="http://schemas.microsoft.com/office/powerpoint/2010/main" val="32455603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github.com/ajryan/CodeCamp2013</a:t>
            </a:r>
            <a:r>
              <a:rPr lang="en-US" dirty="0" smtClean="0"/>
              <a:t> (Code)</a:t>
            </a:r>
          </a:p>
          <a:p>
            <a:r>
              <a:rPr lang="en-US" dirty="0" smtClean="0">
                <a:hlinkClick r:id="rId3"/>
              </a:rPr>
              <a:t>http://codecampresponsive.apphb.com</a:t>
            </a:r>
            <a:r>
              <a:rPr lang="en-US" dirty="0" smtClean="0"/>
              <a:t> (Live demos)</a:t>
            </a:r>
          </a:p>
          <a:p>
            <a:r>
              <a:rPr lang="en-US" dirty="0" smtClean="0">
                <a:hlinkClick r:id="rId4"/>
              </a:rPr>
              <a:t>http://mastersband.apphb.com</a:t>
            </a:r>
            <a:r>
              <a:rPr lang="en-US" dirty="0" smtClean="0"/>
              <a:t> (Responsive re-design)</a:t>
            </a:r>
          </a:p>
          <a:p>
            <a:endParaRPr lang="en-US" dirty="0"/>
          </a:p>
        </p:txBody>
      </p:sp>
    </p:spTree>
    <p:extLst>
      <p:ext uri="{BB962C8B-B14F-4D97-AF65-F5344CB8AC3E}">
        <p14:creationId xmlns:p14="http://schemas.microsoft.com/office/powerpoint/2010/main" val="143414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Balance of effort and reach</a:t>
            </a:r>
          </a:p>
          <a:p>
            <a:r>
              <a:rPr lang="en-US" dirty="0" smtClean="0"/>
              <a:t>Consistency</a:t>
            </a:r>
          </a:p>
          <a:p>
            <a:r>
              <a:rPr lang="en-US" dirty="0" smtClean="0"/>
              <a:t>Value first</a:t>
            </a:r>
          </a:p>
          <a:p>
            <a:r>
              <a:rPr lang="en-US" dirty="0" smtClean="0"/>
              <a:t>User joy</a:t>
            </a:r>
            <a:endParaRPr lang="en-US" dirty="0"/>
          </a:p>
        </p:txBody>
      </p:sp>
    </p:spTree>
    <p:extLst>
      <p:ext uri="{BB962C8B-B14F-4D97-AF65-F5344CB8AC3E}">
        <p14:creationId xmlns:p14="http://schemas.microsoft.com/office/powerpoint/2010/main" val="3260795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a:t>
            </a:r>
            <a:endParaRPr lang="en-US" dirty="0"/>
          </a:p>
        </p:txBody>
      </p:sp>
      <p:sp>
        <p:nvSpPr>
          <p:cNvPr id="3" name="Content Placeholder 2"/>
          <p:cNvSpPr>
            <a:spLocks noGrp="1"/>
          </p:cNvSpPr>
          <p:nvPr>
            <p:ph idx="1"/>
          </p:nvPr>
        </p:nvSpPr>
        <p:spPr/>
        <p:txBody>
          <a:bodyPr/>
          <a:lstStyle/>
          <a:p>
            <a:r>
              <a:rPr lang="en-US" dirty="0" smtClean="0"/>
              <a:t>Audience</a:t>
            </a:r>
          </a:p>
          <a:p>
            <a:r>
              <a:rPr lang="en-US" dirty="0" smtClean="0"/>
              <a:t>Time/effort to benefit tradeoff</a:t>
            </a:r>
          </a:p>
          <a:p>
            <a:r>
              <a:rPr lang="en-US" dirty="0" smtClean="0"/>
              <a:t>Need for highly-targeted designs</a:t>
            </a:r>
          </a:p>
          <a:p>
            <a:r>
              <a:rPr lang="en-US" dirty="0" smtClean="0"/>
              <a:t>Use a subset of techniques / subset of site</a:t>
            </a:r>
            <a:endParaRPr lang="en-US" dirty="0"/>
          </a:p>
        </p:txBody>
      </p:sp>
    </p:spTree>
    <p:extLst>
      <p:ext uri="{BB962C8B-B14F-4D97-AF65-F5344CB8AC3E}">
        <p14:creationId xmlns:p14="http://schemas.microsoft.com/office/powerpoint/2010/main" val="432830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1178410"/>
              </p:ext>
            </p:extLst>
          </p:nvPr>
        </p:nvGraphicFramePr>
        <p:xfrm>
          <a:off x="182563" y="1189038"/>
          <a:ext cx="11823700" cy="464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0903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Code_Mastery_SF_{Speaker}_{Title}</Template>
  <TotalTime>19704</TotalTime>
  <Words>4845</Words>
  <Application>Microsoft Office PowerPoint</Application>
  <PresentationFormat>Widescreen</PresentationFormat>
  <Paragraphs>636</Paragraphs>
  <Slides>65</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Century Gothic</vt:lpstr>
      <vt:lpstr>Consolas</vt:lpstr>
      <vt:lpstr>Lucida Grande</vt:lpstr>
      <vt:lpstr>Wingdings</vt:lpstr>
      <vt:lpstr>Wingdings 2</vt:lpstr>
      <vt:lpstr>Austin</vt:lpstr>
      <vt:lpstr>SETUP</vt:lpstr>
      <vt:lpstr>Responsive Re-Engineering</vt:lpstr>
      <vt:lpstr>About Me</vt:lpstr>
      <vt:lpstr>PowerPoint Presentation</vt:lpstr>
      <vt:lpstr>Defining Responsive</vt:lpstr>
      <vt:lpstr>Core Techniques</vt:lpstr>
      <vt:lpstr>Why?</vt:lpstr>
      <vt:lpstr>Why Not?</vt:lpstr>
      <vt:lpstr>History</vt:lpstr>
      <vt:lpstr>Case Study: Before</vt:lpstr>
      <vt:lpstr>Case Study: Before</vt:lpstr>
      <vt:lpstr>Grid Systems</vt:lpstr>
      <vt:lpstr>PowerPoint Presentation</vt:lpstr>
      <vt:lpstr>Media Queries</vt:lpstr>
      <vt:lpstr>Viewport</vt:lpstr>
      <vt:lpstr>PowerPoint Presentation</vt:lpstr>
      <vt:lpstr>PowerPoint Presentation</vt:lpstr>
      <vt:lpstr>PowerPoint Presentation</vt:lpstr>
      <vt:lpstr>PowerPoint Presentation</vt:lpstr>
      <vt:lpstr>The “Goldilocks” Approach</vt:lpstr>
      <vt:lpstr>Responsive Media</vt:lpstr>
      <vt:lpstr>Responsive Images</vt:lpstr>
      <vt:lpstr>Responsive Video</vt:lpstr>
      <vt:lpstr>Responsive Forms</vt:lpstr>
      <vt:lpstr>Typography</vt:lpstr>
      <vt:lpstr>Fonts – Browser Quirks and Gotchas</vt:lpstr>
      <vt:lpstr>Other Techniques</vt:lpstr>
      <vt:lpstr>Case Study Workflow</vt:lpstr>
      <vt:lpstr>Case Study: Before</vt:lpstr>
      <vt:lpstr>Step One: Focus on Value</vt:lpstr>
      <vt:lpstr>Case Study Step One</vt:lpstr>
      <vt:lpstr>Step Two: Collect Content</vt:lpstr>
      <vt:lpstr>PowerPoint Presentation</vt:lpstr>
      <vt:lpstr>PowerPoint Presentation</vt:lpstr>
      <vt:lpstr>PowerPoint Presentation</vt:lpstr>
      <vt:lpstr>Case Study Step Two: Result</vt:lpstr>
      <vt:lpstr>Step Three: “Sweet Spot” Wireframes and Typography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MVC 4 Skeleton</vt:lpstr>
      <vt:lpstr>PowerPoint Presentation</vt:lpstr>
      <vt:lpstr>PowerPoint Presentation</vt:lpstr>
      <vt:lpstr>PowerPoint Presentation</vt:lpstr>
      <vt:lpstr>PowerPoint Presentation</vt:lpstr>
      <vt:lpstr>Step Four: Enhance Layout for Mobile</vt:lpstr>
      <vt:lpstr>PowerPoint Presentation</vt:lpstr>
      <vt:lpstr>PowerPoint Presentation</vt:lpstr>
      <vt:lpstr>PowerPoint Presentation</vt:lpstr>
      <vt:lpstr>Step Five: Enhance Layout for Wide Desktop</vt:lpstr>
      <vt:lpstr>PowerPoint Presentation</vt:lpstr>
      <vt:lpstr>PowerPoint Presentation</vt:lpstr>
      <vt:lpstr>Step Six: Detailed Styling and Interactions</vt:lpstr>
      <vt:lpstr>PowerPoint Presentation</vt:lpstr>
      <vt:lpstr>PowerPoint Presentation</vt:lpstr>
      <vt:lpstr>PowerPoint Presentation</vt:lpstr>
      <vt:lpstr>PowerPoint Presentation</vt:lpstr>
      <vt:lpstr>PowerPoint Presentation</vt:lpstr>
      <vt:lpstr>PowerPoint Presentation</vt:lpstr>
      <vt:lpstr>Test, test, test</vt:lpstr>
      <vt:lpstr>Samples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Web Design</dc:title>
  <dc:creator>Aidan Ryan</dc:creator>
  <cp:lastModifiedBy>Aidan Ryan</cp:lastModifiedBy>
  <cp:revision>469</cp:revision>
  <dcterms:created xsi:type="dcterms:W3CDTF">2013-01-30T17:05:47Z</dcterms:created>
  <dcterms:modified xsi:type="dcterms:W3CDTF">2013-10-05T14:16:32Z</dcterms:modified>
</cp:coreProperties>
</file>